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Inter"/>
      <p:regular r:id="rId15"/>
      <p:bold r:id="rId16"/>
      <p:italic r:id="rId17"/>
      <p:boldItalic r:id="rId18"/>
    </p:embeddedFont>
    <p:embeddedFont>
      <p:font typeface="Petron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etrona-bold.fntdata"/><Relationship Id="rId11" Type="http://schemas.openxmlformats.org/officeDocument/2006/relationships/slide" Target="slides/slide7.xml"/><Relationship Id="rId22" Type="http://schemas.openxmlformats.org/officeDocument/2006/relationships/font" Target="fonts/Petrona-boldItalic.fntdata"/><Relationship Id="rId10" Type="http://schemas.openxmlformats.org/officeDocument/2006/relationships/slide" Target="slides/slide6.xml"/><Relationship Id="rId21" Type="http://schemas.openxmlformats.org/officeDocument/2006/relationships/font" Target="fonts/Petron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ter-regular.fntdata"/><Relationship Id="rId14" Type="http://schemas.openxmlformats.org/officeDocument/2006/relationships/slide" Target="slides/slide10.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slide" Target="slides/slide1.xml"/><Relationship Id="rId19" Type="http://schemas.openxmlformats.org/officeDocument/2006/relationships/font" Target="fonts/Petrona-regular.fnt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1832491"/>
            <a:ext cx="7556421" cy="297703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Understanding Alzheimer's Disease: From Biology to Computational Breakthroughs</a:t>
            </a:r>
            <a:endParaRPr b="0" i="0" sz="4650" u="none" cap="none" strike="noStrike"/>
          </a:p>
        </p:txBody>
      </p:sp>
      <p:pic>
        <p:nvPicPr>
          <p:cNvPr id="58" name="Google Shape;58;p13"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p:nvPr/>
        </p:nvSpPr>
        <p:spPr>
          <a:xfrm>
            <a:off x="594360" y="477441"/>
            <a:ext cx="13441680" cy="111442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00000"/>
              </a:buClr>
              <a:buSzPts val="3500"/>
              <a:buFont typeface="Petrona"/>
              <a:buNone/>
            </a:pPr>
            <a:r>
              <a:rPr b="1" i="0" lang="en-US" sz="3500" u="none" cap="none" strike="noStrike">
                <a:solidFill>
                  <a:srgbClr val="000000"/>
                </a:solidFill>
                <a:latin typeface="Petrona"/>
                <a:ea typeface="Petrona"/>
                <a:cs typeface="Petrona"/>
                <a:sym typeface="Petrona"/>
              </a:rPr>
              <a:t>Future Directions: Digital Biomarkers, Precision Medicine, and Collaborative Research Initiatives</a:t>
            </a:r>
            <a:endParaRPr b="0" i="0" sz="3500" u="none" cap="none" strike="noStrike"/>
          </a:p>
        </p:txBody>
      </p:sp>
      <p:sp>
        <p:nvSpPr>
          <p:cNvPr id="274" name="Google Shape;274;p22"/>
          <p:cNvSpPr/>
          <p:nvPr/>
        </p:nvSpPr>
        <p:spPr>
          <a:xfrm>
            <a:off x="1462438" y="2371221"/>
            <a:ext cx="2229000" cy="278700"/>
          </a:xfrm>
          <a:prstGeom prst="rect">
            <a:avLst/>
          </a:prstGeom>
          <a:noFill/>
          <a:ln>
            <a:noFill/>
          </a:ln>
        </p:spPr>
        <p:txBody>
          <a:bodyPr anchorCtr="0" anchor="t" bIns="0" lIns="0" spcFirstLastPara="1" rIns="0" wrap="square" tIns="0">
            <a:noAutofit/>
          </a:bodyPr>
          <a:lstStyle/>
          <a:p>
            <a:pPr indent="0" lvl="0" marL="0" marR="0" rtl="0" algn="r">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Digital Biomarkers</a:t>
            </a:r>
            <a:endParaRPr b="0" i="0" sz="1750" u="none" cap="none" strike="noStrike"/>
          </a:p>
        </p:txBody>
      </p:sp>
      <p:sp>
        <p:nvSpPr>
          <p:cNvPr id="275" name="Google Shape;275;p22"/>
          <p:cNvSpPr/>
          <p:nvPr/>
        </p:nvSpPr>
        <p:spPr>
          <a:xfrm>
            <a:off x="594360" y="2767251"/>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Wearables &amp; smartphone apps</a:t>
            </a:r>
            <a:endParaRPr b="0" i="0" sz="1300" u="none" cap="none" strike="noStrike"/>
          </a:p>
        </p:txBody>
      </p:sp>
      <p:sp>
        <p:nvSpPr>
          <p:cNvPr id="276" name="Google Shape;276;p22"/>
          <p:cNvSpPr/>
          <p:nvPr/>
        </p:nvSpPr>
        <p:spPr>
          <a:xfrm>
            <a:off x="594360" y="3098244"/>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Monitor cognition, sleep, activity</a:t>
            </a:r>
            <a:endParaRPr b="0" i="0" sz="1300" u="none" cap="none" strike="noStrike"/>
          </a:p>
        </p:txBody>
      </p:sp>
      <p:sp>
        <p:nvSpPr>
          <p:cNvPr id="277" name="Google Shape;277;p22"/>
          <p:cNvSpPr/>
          <p:nvPr/>
        </p:nvSpPr>
        <p:spPr>
          <a:xfrm>
            <a:off x="594360" y="3429238"/>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Detect disease progression</a:t>
            </a:r>
            <a:endParaRPr b="0" i="0" sz="1300" u="none" cap="none" strike="noStrike"/>
          </a:p>
        </p:txBody>
      </p:sp>
      <p:sp>
        <p:nvSpPr>
          <p:cNvPr id="278" name="Google Shape;278;p22"/>
          <p:cNvSpPr/>
          <p:nvPr/>
        </p:nvSpPr>
        <p:spPr>
          <a:xfrm>
            <a:off x="9667399" y="1973580"/>
            <a:ext cx="2228969"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Precision Medicine</a:t>
            </a:r>
            <a:endParaRPr b="0" i="0" sz="1750" u="none" cap="none" strike="noStrike"/>
          </a:p>
        </p:txBody>
      </p:sp>
      <p:sp>
        <p:nvSpPr>
          <p:cNvPr id="279" name="Google Shape;279;p22"/>
          <p:cNvSpPr/>
          <p:nvPr/>
        </p:nvSpPr>
        <p:spPr>
          <a:xfrm>
            <a:off x="9667399" y="2353985"/>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Genetic &amp; biomarker profiles</a:t>
            </a:r>
            <a:endParaRPr b="0" i="0" sz="1300" u="none" cap="none" strike="noStrike"/>
          </a:p>
        </p:txBody>
      </p:sp>
      <p:sp>
        <p:nvSpPr>
          <p:cNvPr id="280" name="Google Shape;280;p22"/>
          <p:cNvSpPr/>
          <p:nvPr/>
        </p:nvSpPr>
        <p:spPr>
          <a:xfrm>
            <a:off x="9667399" y="2684978"/>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Personalised treatment selection</a:t>
            </a:r>
            <a:endParaRPr b="0" i="0" sz="1300" u="none" cap="none" strike="noStrike"/>
          </a:p>
        </p:txBody>
      </p:sp>
      <p:sp>
        <p:nvSpPr>
          <p:cNvPr id="281" name="Google Shape;281;p22"/>
          <p:cNvSpPr/>
          <p:nvPr/>
        </p:nvSpPr>
        <p:spPr>
          <a:xfrm>
            <a:off x="9667399" y="3015972"/>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Match patients to therapies</a:t>
            </a:r>
            <a:endParaRPr b="0" i="0" sz="1300" u="none" cap="none" strike="noStrike"/>
          </a:p>
        </p:txBody>
      </p:sp>
      <p:sp>
        <p:nvSpPr>
          <p:cNvPr id="282" name="Google Shape;282;p22"/>
          <p:cNvSpPr/>
          <p:nvPr/>
        </p:nvSpPr>
        <p:spPr>
          <a:xfrm>
            <a:off x="10006965" y="3626644"/>
            <a:ext cx="2382679"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Data Sharing Consortia</a:t>
            </a:r>
            <a:endParaRPr b="0" i="0" sz="1750" u="none" cap="none" strike="noStrike"/>
          </a:p>
        </p:txBody>
      </p:sp>
      <p:sp>
        <p:nvSpPr>
          <p:cNvPr id="283" name="Google Shape;283;p22"/>
          <p:cNvSpPr/>
          <p:nvPr/>
        </p:nvSpPr>
        <p:spPr>
          <a:xfrm>
            <a:off x="10006965" y="4007048"/>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Global data pooling</a:t>
            </a:r>
            <a:endParaRPr b="0" i="0" sz="1300" u="none" cap="none" strike="noStrike"/>
          </a:p>
        </p:txBody>
      </p:sp>
      <p:sp>
        <p:nvSpPr>
          <p:cNvPr id="284" name="Google Shape;284;p22"/>
          <p:cNvSpPr/>
          <p:nvPr/>
        </p:nvSpPr>
        <p:spPr>
          <a:xfrm>
            <a:off x="10006965" y="4338042"/>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Clinical, imaging, omics data</a:t>
            </a:r>
            <a:endParaRPr b="0" i="0" sz="1300" u="none" cap="none" strike="noStrike"/>
          </a:p>
        </p:txBody>
      </p:sp>
      <p:sp>
        <p:nvSpPr>
          <p:cNvPr id="285" name="Google Shape;285;p22"/>
          <p:cNvSpPr/>
          <p:nvPr/>
        </p:nvSpPr>
        <p:spPr>
          <a:xfrm>
            <a:off x="10006965" y="4669036"/>
            <a:ext cx="4029075"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Accelerate discovery</a:t>
            </a:r>
            <a:endParaRPr b="0" i="0" sz="1300" u="none" cap="none" strike="noStrike"/>
          </a:p>
        </p:txBody>
      </p:sp>
      <p:sp>
        <p:nvSpPr>
          <p:cNvPr id="286" name="Google Shape;286;p22"/>
          <p:cNvSpPr/>
          <p:nvPr/>
        </p:nvSpPr>
        <p:spPr>
          <a:xfrm>
            <a:off x="9667399" y="5279708"/>
            <a:ext cx="2374463" cy="278606"/>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Multi-Modal Therapies</a:t>
            </a:r>
            <a:endParaRPr b="0" i="0" sz="1750" u="none" cap="none" strike="noStrike"/>
          </a:p>
        </p:txBody>
      </p:sp>
      <p:sp>
        <p:nvSpPr>
          <p:cNvPr id="287" name="Google Shape;287;p22"/>
          <p:cNvSpPr/>
          <p:nvPr/>
        </p:nvSpPr>
        <p:spPr>
          <a:xfrm>
            <a:off x="9667399" y="5660112"/>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Combination approaches</a:t>
            </a:r>
            <a:endParaRPr b="0" i="0" sz="1300" u="none" cap="none" strike="noStrike"/>
          </a:p>
        </p:txBody>
      </p:sp>
      <p:sp>
        <p:nvSpPr>
          <p:cNvPr id="288" name="Google Shape;288;p22"/>
          <p:cNvSpPr/>
          <p:nvPr/>
        </p:nvSpPr>
        <p:spPr>
          <a:xfrm>
            <a:off x="9667399" y="5991106"/>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Target multiple pathways</a:t>
            </a:r>
            <a:endParaRPr b="0" i="0" sz="1300" u="none" cap="none" strike="noStrike"/>
          </a:p>
        </p:txBody>
      </p:sp>
      <p:sp>
        <p:nvSpPr>
          <p:cNvPr id="289" name="Google Shape;289;p22"/>
          <p:cNvSpPr/>
          <p:nvPr/>
        </p:nvSpPr>
        <p:spPr>
          <a:xfrm>
            <a:off x="9667399" y="6322100"/>
            <a:ext cx="4368641"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Models predict synergy &amp; dosing</a:t>
            </a:r>
            <a:endParaRPr b="0" i="0" sz="1300" u="none" cap="none" strike="noStrike"/>
          </a:p>
        </p:txBody>
      </p:sp>
      <p:sp>
        <p:nvSpPr>
          <p:cNvPr id="290" name="Google Shape;290;p22"/>
          <p:cNvSpPr/>
          <p:nvPr/>
        </p:nvSpPr>
        <p:spPr>
          <a:xfrm>
            <a:off x="768863" y="4908730"/>
            <a:ext cx="2229000" cy="278700"/>
          </a:xfrm>
          <a:prstGeom prst="rect">
            <a:avLst/>
          </a:prstGeom>
          <a:noFill/>
          <a:ln>
            <a:noFill/>
          </a:ln>
        </p:spPr>
        <p:txBody>
          <a:bodyPr anchorCtr="0" anchor="t" bIns="0" lIns="0" spcFirstLastPara="1" rIns="0" wrap="square" tIns="0">
            <a:noAutofit/>
          </a:bodyPr>
          <a:lstStyle/>
          <a:p>
            <a:pPr indent="0" lvl="0" marL="0" marR="0" rtl="0" algn="r">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Prevention Strategies</a:t>
            </a:r>
            <a:endParaRPr b="0" i="0" sz="1750" u="none" cap="none" strike="noStrike"/>
          </a:p>
        </p:txBody>
      </p:sp>
      <p:sp>
        <p:nvSpPr>
          <p:cNvPr id="291" name="Google Shape;291;p22"/>
          <p:cNvSpPr/>
          <p:nvPr/>
        </p:nvSpPr>
        <p:spPr>
          <a:xfrm>
            <a:off x="594360" y="5246846"/>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Intervene before symptoms</a:t>
            </a:r>
            <a:endParaRPr b="0" i="0" sz="1300" u="none" cap="none" strike="noStrike"/>
          </a:p>
        </p:txBody>
      </p:sp>
      <p:sp>
        <p:nvSpPr>
          <p:cNvPr id="292" name="Google Shape;292;p22"/>
          <p:cNvSpPr/>
          <p:nvPr/>
        </p:nvSpPr>
        <p:spPr>
          <a:xfrm>
            <a:off x="594360" y="5577840"/>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Lifestyle &amp; preventive treatments</a:t>
            </a:r>
            <a:endParaRPr b="0" i="0" sz="1300" u="none" cap="none" strike="noStrike"/>
          </a:p>
        </p:txBody>
      </p:sp>
      <p:sp>
        <p:nvSpPr>
          <p:cNvPr id="293" name="Google Shape;293;p22"/>
          <p:cNvSpPr/>
          <p:nvPr/>
        </p:nvSpPr>
        <p:spPr>
          <a:xfrm>
            <a:off x="594360" y="5908834"/>
            <a:ext cx="4368522" cy="27158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AI screening for at-risk individuals</a:t>
            </a:r>
            <a:endParaRPr b="0" i="0" sz="1300" u="none" cap="none" strike="noStrike"/>
          </a:p>
        </p:txBody>
      </p:sp>
      <p:sp>
        <p:nvSpPr>
          <p:cNvPr id="294" name="Google Shape;294;p22"/>
          <p:cNvSpPr/>
          <p:nvPr/>
        </p:nvSpPr>
        <p:spPr>
          <a:xfrm>
            <a:off x="849035" y="7017901"/>
            <a:ext cx="13187005" cy="54316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"The convergence of computational biology, artificial intelligence, and collaborative big data science represents our greatest hope for conquering Alzheimer's disease. We stand at the threshold of transformative breakthroughs that will fundamentally change how we prevent, diagnose, and treat this devastating condition."</a:t>
            </a:r>
            <a:endParaRPr b="0" i="0" sz="1300" u="none" cap="none" strike="noStrike"/>
          </a:p>
        </p:txBody>
      </p:sp>
      <p:sp>
        <p:nvSpPr>
          <p:cNvPr id="295" name="Google Shape;295;p22"/>
          <p:cNvSpPr/>
          <p:nvPr/>
        </p:nvSpPr>
        <p:spPr>
          <a:xfrm>
            <a:off x="594360" y="6826925"/>
            <a:ext cx="22860" cy="925116"/>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7 Alzheimer's research updates you ..." id="296" name="Google Shape;296;p22"/>
          <p:cNvPicPr preferRelativeResize="0"/>
          <p:nvPr/>
        </p:nvPicPr>
        <p:blipFill>
          <a:blip r:embed="rId3">
            <a:alphaModFix/>
          </a:blip>
          <a:stretch>
            <a:fillRect/>
          </a:stretch>
        </p:blipFill>
        <p:spPr>
          <a:xfrm>
            <a:off x="4252863" y="2737161"/>
            <a:ext cx="4900537" cy="2753475"/>
          </a:xfrm>
          <a:prstGeom prst="rect">
            <a:avLst/>
          </a:prstGeom>
          <a:noFill/>
          <a:ln>
            <a:noFill/>
          </a:ln>
        </p:spPr>
      </p:pic>
      <p:pic>
        <p:nvPicPr>
          <p:cNvPr id="297" name="Google Shape;297;p22"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4"/>
          <p:cNvSpPr/>
          <p:nvPr/>
        </p:nvSpPr>
        <p:spPr>
          <a:xfrm>
            <a:off x="575548" y="647105"/>
            <a:ext cx="79929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What is Alzheimer's Disease: Prevalence, Symptoms, and Societal Impact</a:t>
            </a:r>
            <a:endParaRPr b="0" i="0" sz="3350" u="none" cap="none" strike="noStrike"/>
          </a:p>
        </p:txBody>
      </p:sp>
      <p:sp>
        <p:nvSpPr>
          <p:cNvPr id="66" name="Google Shape;66;p14"/>
          <p:cNvSpPr/>
          <p:nvPr/>
        </p:nvSpPr>
        <p:spPr>
          <a:xfrm>
            <a:off x="575550" y="2310087"/>
            <a:ext cx="4215600" cy="5550000"/>
          </a:xfrm>
          <a:prstGeom prst="rect">
            <a:avLst/>
          </a:prstGeom>
          <a:noFill/>
          <a:ln>
            <a:noFill/>
          </a:ln>
        </p:spPr>
        <p:txBody>
          <a:bodyPr anchorCtr="0" anchor="t" bIns="0" lIns="0" spcFirstLastPara="1" rIns="0" wrap="square" tIns="0">
            <a:noAutofit/>
          </a:bodyPr>
          <a:lstStyle/>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Progressive neurodegenerative disorder.</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Destroys memory and cognitive function.</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Most common form of dementia (60-80% of cases).</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Early symptoms: difficulty remembering, misplacing items, problem-solving challenges.</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Begins with mild memory loss and confusion.</a:t>
            </a:r>
            <a:endParaRPr sz="1700">
              <a:latin typeface="Times New Roman"/>
              <a:ea typeface="Times New Roman"/>
              <a:cs typeface="Times New Roman"/>
              <a:sym typeface="Times New Roman"/>
            </a:endParaRPr>
          </a:p>
          <a:p>
            <a:pPr indent="-336550" lvl="0" marL="457200" rtl="0" algn="l">
              <a:lnSpc>
                <a:spcPct val="20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Progresses to severe cognitive impairment.</a:t>
            </a:r>
            <a:endParaRPr sz="17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700">
              <a:latin typeface="Times New Roman"/>
              <a:ea typeface="Times New Roman"/>
              <a:cs typeface="Times New Roman"/>
              <a:sym typeface="Times New Roman"/>
            </a:endParaRPr>
          </a:p>
        </p:txBody>
      </p:sp>
      <p:sp>
        <p:nvSpPr>
          <p:cNvPr id="67" name="Google Shape;67;p14"/>
          <p:cNvSpPr/>
          <p:nvPr/>
        </p:nvSpPr>
        <p:spPr>
          <a:xfrm>
            <a:off x="5199936" y="2239923"/>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55M</a:t>
            </a:r>
            <a:endParaRPr b="0" i="0" sz="4250" u="none" cap="none" strike="noStrike"/>
          </a:p>
        </p:txBody>
      </p:sp>
      <p:sp>
        <p:nvSpPr>
          <p:cNvPr id="68" name="Google Shape;68;p14"/>
          <p:cNvSpPr/>
          <p:nvPr/>
        </p:nvSpPr>
        <p:spPr>
          <a:xfrm>
            <a:off x="5684520" y="2987873"/>
            <a:ext cx="2406848"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People Affected Globally</a:t>
            </a:r>
            <a:endParaRPr b="0" i="0" sz="1650" u="none" cap="none" strike="noStrike"/>
          </a:p>
        </p:txBody>
      </p:sp>
      <p:sp>
        <p:nvSpPr>
          <p:cNvPr id="69" name="Google Shape;69;p14"/>
          <p:cNvSpPr/>
          <p:nvPr/>
        </p:nvSpPr>
        <p:spPr>
          <a:xfrm>
            <a:off x="5199936" y="3422094"/>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Current worldwide prevalence</a:t>
            </a:r>
            <a:endParaRPr b="0" i="0" sz="1250" u="none" cap="none" strike="noStrike"/>
          </a:p>
        </p:txBody>
      </p:sp>
      <p:sp>
        <p:nvSpPr>
          <p:cNvPr id="70" name="Google Shape;70;p14"/>
          <p:cNvSpPr/>
          <p:nvPr/>
        </p:nvSpPr>
        <p:spPr>
          <a:xfrm>
            <a:off x="5199936" y="4096107"/>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$1T</a:t>
            </a:r>
            <a:endParaRPr b="0" i="0" sz="4250" u="none" cap="none" strike="noStrike"/>
          </a:p>
        </p:txBody>
      </p:sp>
      <p:sp>
        <p:nvSpPr>
          <p:cNvPr id="71" name="Google Shape;71;p14"/>
          <p:cNvSpPr/>
          <p:nvPr/>
        </p:nvSpPr>
        <p:spPr>
          <a:xfrm>
            <a:off x="5662136" y="4844058"/>
            <a:ext cx="2451497"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Annual Healthcare Costs</a:t>
            </a:r>
            <a:endParaRPr b="0" i="0" sz="1650" u="none" cap="none" strike="noStrike"/>
          </a:p>
        </p:txBody>
      </p:sp>
      <p:sp>
        <p:nvSpPr>
          <p:cNvPr id="72" name="Google Shape;72;p14"/>
          <p:cNvSpPr/>
          <p:nvPr/>
        </p:nvSpPr>
        <p:spPr>
          <a:xfrm>
            <a:off x="5199936" y="5278279"/>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Economic burden by 2030</a:t>
            </a:r>
            <a:endParaRPr b="0" i="0" sz="1250" u="none" cap="none" strike="noStrike"/>
          </a:p>
        </p:txBody>
      </p:sp>
      <p:sp>
        <p:nvSpPr>
          <p:cNvPr id="73" name="Google Shape;73;p14"/>
          <p:cNvSpPr/>
          <p:nvPr/>
        </p:nvSpPr>
        <p:spPr>
          <a:xfrm>
            <a:off x="5199936" y="5952292"/>
            <a:ext cx="3376017" cy="5425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4250"/>
              <a:buFont typeface="Petrona"/>
              <a:buNone/>
            </a:pPr>
            <a:r>
              <a:rPr b="1" i="0" lang="en-US" sz="4250" u="none" cap="none" strike="noStrike">
                <a:solidFill>
                  <a:srgbClr val="272525"/>
                </a:solidFill>
                <a:latin typeface="Petrona"/>
                <a:ea typeface="Petrona"/>
                <a:cs typeface="Petrona"/>
                <a:sym typeface="Petrona"/>
              </a:rPr>
              <a:t>139M</a:t>
            </a:r>
            <a:endParaRPr b="0" i="0" sz="4250" u="none" cap="none" strike="noStrike"/>
          </a:p>
        </p:txBody>
      </p:sp>
      <p:sp>
        <p:nvSpPr>
          <p:cNvPr id="74" name="Google Shape;74;p14"/>
          <p:cNvSpPr/>
          <p:nvPr/>
        </p:nvSpPr>
        <p:spPr>
          <a:xfrm>
            <a:off x="5678091" y="6700242"/>
            <a:ext cx="2419588" cy="269796"/>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Projected Cases by 2050</a:t>
            </a:r>
            <a:endParaRPr b="0" i="0" sz="1650" u="none" cap="none" strike="noStrike"/>
          </a:p>
        </p:txBody>
      </p:sp>
      <p:sp>
        <p:nvSpPr>
          <p:cNvPr id="75" name="Google Shape;75;p14"/>
          <p:cNvSpPr/>
          <p:nvPr/>
        </p:nvSpPr>
        <p:spPr>
          <a:xfrm>
            <a:off x="5199936" y="7134463"/>
            <a:ext cx="3376017" cy="263009"/>
          </a:xfrm>
          <a:prstGeom prst="rect">
            <a:avLst/>
          </a:prstGeom>
          <a:noFill/>
          <a:ln>
            <a:noFill/>
          </a:ln>
        </p:spPr>
        <p:txBody>
          <a:bodyPr anchorCtr="0" anchor="t" bIns="0" lIns="0" spcFirstLastPara="1" rIns="0" wrap="square" tIns="0">
            <a:noAutofit/>
          </a:bodyPr>
          <a:lstStyle/>
          <a:p>
            <a:pPr indent="0" lvl="0" marL="0" marR="0" rtl="0" algn="ctr">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Without effective interventions</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eencoded.png" id="81" name="Google Shape;81;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2" name="Google Shape;82;p15"/>
          <p:cNvSpPr/>
          <p:nvPr/>
        </p:nvSpPr>
        <p:spPr>
          <a:xfrm>
            <a:off x="648295" y="585311"/>
            <a:ext cx="7847409" cy="182344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Petrona"/>
              <a:buNone/>
            </a:pPr>
            <a:r>
              <a:rPr b="1" i="0" lang="en-US" sz="3800" u="none" cap="none" strike="noStrike">
                <a:solidFill>
                  <a:srgbClr val="000000"/>
                </a:solidFill>
                <a:latin typeface="Petrona"/>
                <a:ea typeface="Petrona"/>
                <a:cs typeface="Petrona"/>
                <a:sym typeface="Petrona"/>
              </a:rPr>
              <a:t>The Molecular Basis: Amyloid Plaques, Tau Tangles, and Neurodegeneration</a:t>
            </a:r>
            <a:endParaRPr b="0" i="0" sz="3800" u="none" cap="none" strike="noStrike"/>
          </a:p>
        </p:txBody>
      </p:sp>
      <p:sp>
        <p:nvSpPr>
          <p:cNvPr id="83" name="Google Shape;83;p15"/>
          <p:cNvSpPr/>
          <p:nvPr/>
        </p:nvSpPr>
        <p:spPr>
          <a:xfrm>
            <a:off x="648295" y="2686526"/>
            <a:ext cx="7847409"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Alzheimer's is characterized by key protein abnormalities that disrupt brain function and cause widespread neuronal death.</a:t>
            </a:r>
            <a:endParaRPr b="0" i="0" sz="1450" u="none" cap="none" strike="noStrike"/>
          </a:p>
        </p:txBody>
      </p:sp>
      <p:sp>
        <p:nvSpPr>
          <p:cNvPr id="84" name="Google Shape;84;p15"/>
          <p:cNvSpPr/>
          <p:nvPr/>
        </p:nvSpPr>
        <p:spPr>
          <a:xfrm>
            <a:off x="648295" y="3487579"/>
            <a:ext cx="3831074" cy="2133957"/>
          </a:xfrm>
          <a:prstGeom prst="roundRect">
            <a:avLst>
              <a:gd fmla="val 364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41058" y="3680341"/>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841058" y="4421148"/>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Amyloid-β Plaques</a:t>
            </a:r>
            <a:endParaRPr b="0" i="0" sz="1900" u="none" cap="none" strike="noStrike"/>
          </a:p>
        </p:txBody>
      </p:sp>
      <p:sp>
        <p:nvSpPr>
          <p:cNvPr id="87" name="Google Shape;87;p15"/>
          <p:cNvSpPr/>
          <p:nvPr/>
        </p:nvSpPr>
        <p:spPr>
          <a:xfrm>
            <a:off x="841058" y="4836081"/>
            <a:ext cx="344555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Protein fragments accumulate between neurons, disrupting communication.</a:t>
            </a:r>
            <a:endParaRPr b="0" i="0" sz="1450" u="none" cap="none" strike="noStrike"/>
          </a:p>
        </p:txBody>
      </p:sp>
      <p:sp>
        <p:nvSpPr>
          <p:cNvPr id="88" name="Google Shape;88;p15"/>
          <p:cNvSpPr/>
          <p:nvPr/>
        </p:nvSpPr>
        <p:spPr>
          <a:xfrm>
            <a:off x="4664512" y="3487579"/>
            <a:ext cx="3831193" cy="2133957"/>
          </a:xfrm>
          <a:prstGeom prst="roundRect">
            <a:avLst>
              <a:gd fmla="val 364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4857274" y="3680341"/>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4857274" y="4421148"/>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Tau Tangles</a:t>
            </a:r>
            <a:endParaRPr b="0" i="0" sz="1900" u="none" cap="none" strike="noStrike"/>
          </a:p>
        </p:txBody>
      </p:sp>
      <p:sp>
        <p:nvSpPr>
          <p:cNvPr id="91" name="Google Shape;91;p15"/>
          <p:cNvSpPr/>
          <p:nvPr/>
        </p:nvSpPr>
        <p:spPr>
          <a:xfrm>
            <a:off x="4857274" y="4836081"/>
            <a:ext cx="3445669"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Tau proteins form twisted fibers inside neurons, blocking essential transport.</a:t>
            </a:r>
            <a:endParaRPr b="0" i="0" sz="1450" u="none" cap="none" strike="noStrike"/>
          </a:p>
        </p:txBody>
      </p:sp>
      <p:sp>
        <p:nvSpPr>
          <p:cNvPr id="92" name="Google Shape;92;p15"/>
          <p:cNvSpPr/>
          <p:nvPr/>
        </p:nvSpPr>
        <p:spPr>
          <a:xfrm>
            <a:off x="648295" y="5806678"/>
            <a:ext cx="7847409" cy="1837611"/>
          </a:xfrm>
          <a:prstGeom prst="roundRect">
            <a:avLst>
              <a:gd fmla="val 423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841058" y="5999440"/>
            <a:ext cx="555665" cy="555665"/>
          </a:xfrm>
          <a:prstGeom prst="roundRect">
            <a:avLst>
              <a:gd fmla="val 16454313"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841058" y="6740247"/>
            <a:ext cx="2431256"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Neurodegeneration</a:t>
            </a:r>
            <a:endParaRPr b="0" i="0" sz="1900" u="none" cap="none" strike="noStrike"/>
          </a:p>
        </p:txBody>
      </p:sp>
      <p:sp>
        <p:nvSpPr>
          <p:cNvPr id="95" name="Google Shape;95;p15"/>
          <p:cNvSpPr/>
          <p:nvPr/>
        </p:nvSpPr>
        <p:spPr>
          <a:xfrm>
            <a:off x="841058" y="7155180"/>
            <a:ext cx="7461885" cy="296347"/>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Combined toxic effects cause neuronal death, brain shrinkage, and lost connections.</a:t>
            </a:r>
            <a:endParaRPr b="0" i="0" sz="14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p:nvPr/>
        </p:nvSpPr>
        <p:spPr>
          <a:xfrm>
            <a:off x="583406" y="458629"/>
            <a:ext cx="6743700" cy="547092"/>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3400"/>
              <a:buFont typeface="Petrona"/>
              <a:buNone/>
            </a:pPr>
            <a:r>
              <a:rPr b="1" i="0" lang="en-US" sz="3400" u="none" cap="none" strike="noStrike">
                <a:solidFill>
                  <a:srgbClr val="000000"/>
                </a:solidFill>
                <a:latin typeface="Petrona"/>
                <a:ea typeface="Petrona"/>
                <a:cs typeface="Petrona"/>
                <a:sym typeface="Petrona"/>
              </a:rPr>
              <a:t>Genetic Factors and Risk Markers</a:t>
            </a:r>
            <a:endParaRPr b="0" i="0" sz="3400" u="none" cap="none" strike="noStrike"/>
          </a:p>
        </p:txBody>
      </p:sp>
      <p:sp>
        <p:nvSpPr>
          <p:cNvPr id="102" name="Google Shape;102;p16"/>
          <p:cNvSpPr/>
          <p:nvPr/>
        </p:nvSpPr>
        <p:spPr>
          <a:xfrm>
            <a:off x="583406" y="1422440"/>
            <a:ext cx="2625685" cy="3281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The APOE4 Gene</a:t>
            </a:r>
            <a:endParaRPr b="0" i="0" sz="2050" u="none" cap="none" strike="noStrike"/>
          </a:p>
        </p:txBody>
      </p:sp>
      <p:sp>
        <p:nvSpPr>
          <p:cNvPr id="103" name="Google Shape;103;p16"/>
          <p:cNvSpPr/>
          <p:nvPr/>
        </p:nvSpPr>
        <p:spPr>
          <a:xfrm>
            <a:off x="583406" y="1917263"/>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APOE gene variants: ε2, ε3, ε4.</a:t>
            </a:r>
            <a:endParaRPr b="0" i="0" sz="1300" u="none" cap="none" strike="noStrike"/>
          </a:p>
        </p:txBody>
      </p:sp>
      <p:sp>
        <p:nvSpPr>
          <p:cNvPr id="104" name="Google Shape;104;p16"/>
          <p:cNvSpPr/>
          <p:nvPr/>
        </p:nvSpPr>
        <p:spPr>
          <a:xfrm>
            <a:off x="583406" y="2242304"/>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APOE4 increases Alzheimer's risk:</a:t>
            </a:r>
            <a:endParaRPr b="0" i="0" sz="1300" u="none" cap="none" strike="noStrike"/>
          </a:p>
        </p:txBody>
      </p:sp>
      <p:sp>
        <p:nvSpPr>
          <p:cNvPr id="105" name="Google Shape;105;p16"/>
          <p:cNvSpPr/>
          <p:nvPr/>
        </p:nvSpPr>
        <p:spPr>
          <a:xfrm>
            <a:off x="583406" y="2567345"/>
            <a:ext cx="6528435" cy="266700"/>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1 copy: 3x increase.</a:t>
            </a:r>
            <a:endParaRPr b="0" i="0" sz="1300" u="none" cap="none" strike="noStrike"/>
          </a:p>
        </p:txBody>
      </p:sp>
      <p:sp>
        <p:nvSpPr>
          <p:cNvPr id="106" name="Google Shape;106;p16"/>
          <p:cNvSpPr/>
          <p:nvPr/>
        </p:nvSpPr>
        <p:spPr>
          <a:xfrm>
            <a:off x="583406" y="2892385"/>
            <a:ext cx="6528435" cy="266700"/>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2 copies: 12x increase.</a:t>
            </a:r>
            <a:endParaRPr b="0" i="0" sz="1300" u="none" cap="none" strike="noStrike"/>
          </a:p>
        </p:txBody>
      </p:sp>
      <p:sp>
        <p:nvSpPr>
          <p:cNvPr id="107" name="Google Shape;107;p16"/>
          <p:cNvSpPr/>
          <p:nvPr/>
        </p:nvSpPr>
        <p:spPr>
          <a:xfrm>
            <a:off x="583406" y="3217426"/>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Impairs amyloid-β clearance.</a:t>
            </a:r>
            <a:endParaRPr b="0" i="0" sz="1300" u="none" cap="none" strike="noStrike"/>
          </a:p>
        </p:txBody>
      </p:sp>
      <p:sp>
        <p:nvSpPr>
          <p:cNvPr id="108" name="Google Shape;108;p16"/>
          <p:cNvSpPr/>
          <p:nvPr/>
        </p:nvSpPr>
        <p:spPr>
          <a:xfrm>
            <a:off x="583406" y="354246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Found in 40-65% of AD patients.</a:t>
            </a:r>
            <a:endParaRPr b="0" i="0" sz="1300" u="none" cap="none" strike="noStrike"/>
          </a:p>
        </p:txBody>
      </p:sp>
      <p:sp>
        <p:nvSpPr>
          <p:cNvPr id="109" name="Google Shape;109;p16"/>
          <p:cNvSpPr/>
          <p:nvPr/>
        </p:nvSpPr>
        <p:spPr>
          <a:xfrm>
            <a:off x="583406" y="386750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Strongest late-onset AD risk factor.</a:t>
            </a:r>
            <a:endParaRPr b="0" i="0" sz="1300" u="none" cap="none" strike="noStrike"/>
          </a:p>
        </p:txBody>
      </p:sp>
      <p:sp>
        <p:nvSpPr>
          <p:cNvPr id="110" name="Google Shape;110;p16"/>
          <p:cNvSpPr/>
          <p:nvPr/>
        </p:nvSpPr>
        <p:spPr>
          <a:xfrm>
            <a:off x="7526179" y="1422440"/>
            <a:ext cx="2625685" cy="3281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Familial Mutations</a:t>
            </a:r>
            <a:endParaRPr b="0" i="0" sz="2050" u="none" cap="none" strike="noStrike"/>
          </a:p>
        </p:txBody>
      </p:sp>
      <p:sp>
        <p:nvSpPr>
          <p:cNvPr id="111" name="Google Shape;111;p16"/>
          <p:cNvSpPr/>
          <p:nvPr/>
        </p:nvSpPr>
        <p:spPr>
          <a:xfrm>
            <a:off x="7526179" y="1917263"/>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Rare APP, PSEN1, PSEN2 mutations.</a:t>
            </a:r>
            <a:endParaRPr b="0" i="0" sz="1300" u="none" cap="none" strike="noStrike"/>
          </a:p>
        </p:txBody>
      </p:sp>
      <p:sp>
        <p:nvSpPr>
          <p:cNvPr id="112" name="Google Shape;112;p16"/>
          <p:cNvSpPr/>
          <p:nvPr/>
        </p:nvSpPr>
        <p:spPr>
          <a:xfrm>
            <a:off x="7526179" y="2242304"/>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Causes early-onset AD.</a:t>
            </a:r>
            <a:endParaRPr b="0" i="0" sz="1300" u="none" cap="none" strike="noStrike"/>
          </a:p>
        </p:txBody>
      </p:sp>
      <p:sp>
        <p:nvSpPr>
          <p:cNvPr id="113" name="Google Shape;113;p16"/>
          <p:cNvSpPr/>
          <p:nvPr/>
        </p:nvSpPr>
        <p:spPr>
          <a:xfrm>
            <a:off x="7526179" y="2567345"/>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Develops before age 65.</a:t>
            </a:r>
            <a:endParaRPr b="0" i="0" sz="1300" u="none" cap="none" strike="noStrike"/>
          </a:p>
        </p:txBody>
      </p:sp>
      <p:sp>
        <p:nvSpPr>
          <p:cNvPr id="114" name="Google Shape;114;p16"/>
          <p:cNvSpPr/>
          <p:nvPr/>
        </p:nvSpPr>
        <p:spPr>
          <a:xfrm>
            <a:off x="7526179" y="2892385"/>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Autosomal dominant: guarantees disease.</a:t>
            </a:r>
            <a:endParaRPr b="0" i="0" sz="1300" u="none" cap="none" strike="noStrike"/>
          </a:p>
        </p:txBody>
      </p:sp>
      <p:sp>
        <p:nvSpPr>
          <p:cNvPr id="115" name="Google Shape;115;p16"/>
          <p:cNvSpPr/>
          <p:nvPr/>
        </p:nvSpPr>
        <p:spPr>
          <a:xfrm>
            <a:off x="7526179" y="3217426"/>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Accounts for &lt;5% of all AD cases.</a:t>
            </a:r>
            <a:endParaRPr b="0" i="0" sz="1300" u="none" cap="none" strike="noStrike"/>
          </a:p>
        </p:txBody>
      </p:sp>
      <p:sp>
        <p:nvSpPr>
          <p:cNvPr id="116" name="Google Shape;116;p16"/>
          <p:cNvSpPr/>
          <p:nvPr/>
        </p:nvSpPr>
        <p:spPr>
          <a:xfrm>
            <a:off x="7526179" y="3542467"/>
            <a:ext cx="6528435" cy="2667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Inter"/>
              <a:buChar char="•"/>
            </a:pPr>
            <a:r>
              <a:rPr b="0" i="0" lang="en-US" sz="1300" u="none" cap="none" strike="noStrike">
                <a:solidFill>
                  <a:srgbClr val="272525"/>
                </a:solidFill>
                <a:latin typeface="Inter"/>
                <a:ea typeface="Inter"/>
                <a:cs typeface="Inter"/>
                <a:sym typeface="Inter"/>
              </a:rPr>
              <a:t>Provides disease mechanism insights.</a:t>
            </a:r>
            <a:endParaRPr b="0" i="0" sz="1300" u="none" cap="none" strike="noStrike"/>
          </a:p>
        </p:txBody>
      </p:sp>
      <p:sp>
        <p:nvSpPr>
          <p:cNvPr id="117" name="Google Shape;117;p16"/>
          <p:cNvSpPr/>
          <p:nvPr/>
        </p:nvSpPr>
        <p:spPr>
          <a:xfrm>
            <a:off x="1732478"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60-80%</a:t>
            </a:r>
            <a:endParaRPr b="0" i="0" sz="3250" u="none" cap="none" strike="noStrike"/>
          </a:p>
        </p:txBody>
      </p:sp>
      <p:pic>
        <p:nvPicPr>
          <p:cNvPr descr="preencoded.png" id="118" name="Google Shape;118;p16"/>
          <p:cNvPicPr preferRelativeResize="0"/>
          <p:nvPr/>
        </p:nvPicPr>
        <p:blipFill rotWithShape="1">
          <a:blip r:embed="rId3">
            <a:alphaModFix/>
          </a:blip>
          <a:srcRect b="0" l="0" r="0" t="0"/>
          <a:stretch/>
        </p:blipFill>
        <p:spPr>
          <a:xfrm>
            <a:off x="1507450" y="4421743"/>
            <a:ext cx="2500670" cy="2500670"/>
          </a:xfrm>
          <a:prstGeom prst="rect">
            <a:avLst/>
          </a:prstGeom>
          <a:noFill/>
          <a:ln>
            <a:noFill/>
          </a:ln>
        </p:spPr>
      </p:pic>
      <p:sp>
        <p:nvSpPr>
          <p:cNvPr id="119" name="Google Shape;119;p16"/>
          <p:cNvSpPr/>
          <p:nvPr/>
        </p:nvSpPr>
        <p:spPr>
          <a:xfrm>
            <a:off x="1663779"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Genetic Risk</a:t>
            </a:r>
            <a:endParaRPr b="0" i="0" sz="1700" u="none" cap="none" strike="noStrike"/>
          </a:p>
        </p:txBody>
      </p:sp>
      <p:sp>
        <p:nvSpPr>
          <p:cNvPr id="120" name="Google Shape;120;p16"/>
          <p:cNvSpPr/>
          <p:nvPr/>
        </p:nvSpPr>
        <p:spPr>
          <a:xfrm>
            <a:off x="583406" y="7504271"/>
            <a:ext cx="4348877"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Contribution to disease</a:t>
            </a:r>
            <a:endParaRPr b="0" i="0" sz="1300" u="none" cap="none" strike="noStrike"/>
          </a:p>
        </p:txBody>
      </p:sp>
      <p:sp>
        <p:nvSpPr>
          <p:cNvPr id="121" name="Google Shape;121;p16"/>
          <p:cNvSpPr/>
          <p:nvPr/>
        </p:nvSpPr>
        <p:spPr>
          <a:xfrm>
            <a:off x="6289834"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25%</a:t>
            </a:r>
            <a:endParaRPr b="0" i="0" sz="3250" u="none" cap="none" strike="noStrike"/>
          </a:p>
        </p:txBody>
      </p:sp>
      <p:pic>
        <p:nvPicPr>
          <p:cNvPr descr="preencoded.png" id="122" name="Google Shape;122;p16"/>
          <p:cNvPicPr preferRelativeResize="0"/>
          <p:nvPr/>
        </p:nvPicPr>
        <p:blipFill rotWithShape="1">
          <a:blip r:embed="rId4">
            <a:alphaModFix/>
          </a:blip>
          <a:srcRect b="0" l="0" r="0" t="0"/>
          <a:stretch/>
        </p:blipFill>
        <p:spPr>
          <a:xfrm>
            <a:off x="6064806" y="4421743"/>
            <a:ext cx="2500670" cy="2500670"/>
          </a:xfrm>
          <a:prstGeom prst="rect">
            <a:avLst/>
          </a:prstGeom>
          <a:noFill/>
          <a:ln>
            <a:noFill/>
          </a:ln>
        </p:spPr>
      </p:pic>
      <p:sp>
        <p:nvSpPr>
          <p:cNvPr id="123" name="Google Shape;123;p16"/>
          <p:cNvSpPr/>
          <p:nvPr/>
        </p:nvSpPr>
        <p:spPr>
          <a:xfrm>
            <a:off x="6221016"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APOE4 Carriers</a:t>
            </a:r>
            <a:endParaRPr b="0" i="0" sz="1700" u="none" cap="none" strike="noStrike"/>
          </a:p>
        </p:txBody>
      </p:sp>
      <p:sp>
        <p:nvSpPr>
          <p:cNvPr id="124" name="Google Shape;124;p16"/>
          <p:cNvSpPr/>
          <p:nvPr/>
        </p:nvSpPr>
        <p:spPr>
          <a:xfrm>
            <a:off x="5140643" y="7504271"/>
            <a:ext cx="4348996"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In general population</a:t>
            </a:r>
            <a:endParaRPr b="0" i="0" sz="1300" u="none" cap="none" strike="noStrike"/>
          </a:p>
        </p:txBody>
      </p:sp>
      <p:sp>
        <p:nvSpPr>
          <p:cNvPr id="125" name="Google Shape;125;p16"/>
          <p:cNvSpPr/>
          <p:nvPr/>
        </p:nvSpPr>
        <p:spPr>
          <a:xfrm>
            <a:off x="10847070" y="5463659"/>
            <a:ext cx="2050494" cy="41671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250"/>
              <a:buFont typeface="Petrona"/>
              <a:buNone/>
            </a:pPr>
            <a:r>
              <a:rPr b="1" i="0" lang="en-US" sz="3250" u="none" cap="none" strike="noStrike">
                <a:solidFill>
                  <a:srgbClr val="272525"/>
                </a:solidFill>
                <a:latin typeface="Petrona"/>
                <a:ea typeface="Petrona"/>
                <a:cs typeface="Petrona"/>
                <a:sym typeface="Petrona"/>
              </a:rPr>
              <a:t>5%</a:t>
            </a:r>
            <a:endParaRPr b="0" i="0" sz="3250" u="none" cap="none" strike="noStrike"/>
          </a:p>
        </p:txBody>
      </p:sp>
      <p:pic>
        <p:nvPicPr>
          <p:cNvPr descr="preencoded.png" id="126" name="Google Shape;126;p16"/>
          <p:cNvPicPr preferRelativeResize="0"/>
          <p:nvPr/>
        </p:nvPicPr>
        <p:blipFill rotWithShape="1">
          <a:blip r:embed="rId5">
            <a:alphaModFix/>
          </a:blip>
          <a:srcRect b="0" l="0" r="0" t="0"/>
          <a:stretch/>
        </p:blipFill>
        <p:spPr>
          <a:xfrm>
            <a:off x="10622042" y="4421743"/>
            <a:ext cx="2500670" cy="2500670"/>
          </a:xfrm>
          <a:prstGeom prst="rect">
            <a:avLst/>
          </a:prstGeom>
          <a:noFill/>
          <a:ln>
            <a:noFill/>
          </a:ln>
        </p:spPr>
      </p:pic>
      <p:sp>
        <p:nvSpPr>
          <p:cNvPr id="127" name="Google Shape;127;p16"/>
          <p:cNvSpPr/>
          <p:nvPr/>
        </p:nvSpPr>
        <p:spPr>
          <a:xfrm>
            <a:off x="10778371" y="7130772"/>
            <a:ext cx="2188131" cy="273487"/>
          </a:xfrm>
          <a:prstGeom prst="rect">
            <a:avLst/>
          </a:prstGeom>
          <a:noFill/>
          <a:ln>
            <a:noFill/>
          </a:ln>
        </p:spPr>
        <p:txBody>
          <a:bodyPr anchorCtr="0" anchor="t" bIns="0" lIns="0" spcFirstLastPara="1" rIns="0" wrap="square" tIns="0">
            <a:noAutofit/>
          </a:bodyPr>
          <a:lstStyle/>
          <a:p>
            <a:pPr indent="0" lvl="0" marL="0" marR="0" rtl="0" algn="ct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Early-Onset AD</a:t>
            </a:r>
            <a:endParaRPr b="0" i="0" sz="1700" u="none" cap="none" strike="noStrike"/>
          </a:p>
        </p:txBody>
      </p:sp>
      <p:sp>
        <p:nvSpPr>
          <p:cNvPr id="128" name="Google Shape;128;p16"/>
          <p:cNvSpPr/>
          <p:nvPr/>
        </p:nvSpPr>
        <p:spPr>
          <a:xfrm>
            <a:off x="9697998" y="7504271"/>
            <a:ext cx="4348877" cy="2667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Due to familial mutations</a:t>
            </a:r>
            <a:endParaRPr b="0" i="0" sz="1300" u="none" cap="none" strike="noStrike"/>
          </a:p>
        </p:txBody>
      </p:sp>
      <p:pic>
        <p:nvPicPr>
          <p:cNvPr id="129" name="Google Shape;129;p16" title="Screenshot 2025-10-25 at 9.04.40 AM.png"/>
          <p:cNvPicPr preferRelativeResize="0"/>
          <p:nvPr/>
        </p:nvPicPr>
        <p:blipFill>
          <a:blip r:embed="rId6">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575548" y="452199"/>
            <a:ext cx="134793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Brain Pathology: Structural Changes, Neural Networks, and Cognitive Decline</a:t>
            </a:r>
            <a:endParaRPr b="0" i="0" sz="3350" u="none" cap="none" strike="noStrike"/>
          </a:p>
        </p:txBody>
      </p:sp>
      <p:pic>
        <p:nvPicPr>
          <p:cNvPr descr="preencoded.png" id="136" name="Google Shape;136;p17"/>
          <p:cNvPicPr preferRelativeResize="0"/>
          <p:nvPr/>
        </p:nvPicPr>
        <p:blipFill rotWithShape="1">
          <a:blip r:embed="rId3">
            <a:alphaModFix/>
          </a:blip>
          <a:srcRect b="0" l="0" r="0" t="0"/>
          <a:stretch/>
        </p:blipFill>
        <p:spPr>
          <a:xfrm>
            <a:off x="575548" y="1777960"/>
            <a:ext cx="822246" cy="1601272"/>
          </a:xfrm>
          <a:prstGeom prst="rect">
            <a:avLst/>
          </a:prstGeom>
          <a:noFill/>
          <a:ln>
            <a:noFill/>
          </a:ln>
        </p:spPr>
      </p:pic>
      <p:sp>
        <p:nvSpPr>
          <p:cNvPr id="137" name="Google Shape;137;p17"/>
          <p:cNvSpPr/>
          <p:nvPr/>
        </p:nvSpPr>
        <p:spPr>
          <a:xfrm>
            <a:off x="1562219" y="1942386"/>
            <a:ext cx="2183368"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Hippocampal Atrophy</a:t>
            </a:r>
            <a:endParaRPr b="0" i="0" sz="1650" u="none" cap="none" strike="noStrike"/>
          </a:p>
        </p:txBody>
      </p:sp>
      <p:sp>
        <p:nvSpPr>
          <p:cNvPr id="138" name="Google Shape;138;p17"/>
          <p:cNvSpPr/>
          <p:nvPr/>
        </p:nvSpPr>
        <p:spPr>
          <a:xfrm>
            <a:off x="1562219" y="2310765"/>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Critical for memory.</a:t>
            </a:r>
            <a:endParaRPr b="0" i="0" sz="1250" u="none" cap="none" strike="noStrike"/>
          </a:p>
        </p:txBody>
      </p:sp>
      <p:sp>
        <p:nvSpPr>
          <p:cNvPr id="139" name="Google Shape;139;p17"/>
          <p:cNvSpPr/>
          <p:nvPr/>
        </p:nvSpPr>
        <p:spPr>
          <a:xfrm>
            <a:off x="1562219" y="2631281"/>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Earliest, most severe shrinkage.</a:t>
            </a:r>
            <a:endParaRPr b="0" i="0" sz="1250" u="none" cap="none" strike="noStrike"/>
          </a:p>
        </p:txBody>
      </p:sp>
      <p:sp>
        <p:nvSpPr>
          <p:cNvPr id="140" name="Google Shape;140;p17"/>
          <p:cNvSpPr/>
          <p:nvPr/>
        </p:nvSpPr>
        <p:spPr>
          <a:xfrm>
            <a:off x="1562219" y="2951798"/>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Up to 25% volume loss.</a:t>
            </a:r>
            <a:endParaRPr b="0" i="0" sz="1250" u="none" cap="none" strike="noStrike"/>
          </a:p>
        </p:txBody>
      </p:sp>
      <p:pic>
        <p:nvPicPr>
          <p:cNvPr descr="preencoded.png" id="141" name="Google Shape;141;p17"/>
          <p:cNvPicPr preferRelativeResize="0"/>
          <p:nvPr/>
        </p:nvPicPr>
        <p:blipFill rotWithShape="1">
          <a:blip r:embed="rId4">
            <a:alphaModFix/>
          </a:blip>
          <a:srcRect b="0" l="0" r="0" t="0"/>
          <a:stretch/>
        </p:blipFill>
        <p:spPr>
          <a:xfrm>
            <a:off x="575548" y="3379232"/>
            <a:ext cx="822246" cy="1280755"/>
          </a:xfrm>
          <a:prstGeom prst="rect">
            <a:avLst/>
          </a:prstGeom>
          <a:noFill/>
          <a:ln>
            <a:noFill/>
          </a:ln>
        </p:spPr>
      </p:pic>
      <p:sp>
        <p:nvSpPr>
          <p:cNvPr id="142" name="Google Shape;142;p17"/>
          <p:cNvSpPr/>
          <p:nvPr/>
        </p:nvSpPr>
        <p:spPr>
          <a:xfrm>
            <a:off x="1562219" y="3543657"/>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Network Disruption</a:t>
            </a:r>
            <a:endParaRPr b="0" i="0" sz="1650" u="none" cap="none" strike="noStrike"/>
          </a:p>
        </p:txBody>
      </p:sp>
      <p:sp>
        <p:nvSpPr>
          <p:cNvPr id="143" name="Google Shape;143;p17"/>
          <p:cNvSpPr/>
          <p:nvPr/>
        </p:nvSpPr>
        <p:spPr>
          <a:xfrm>
            <a:off x="1562219" y="3912037"/>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Reduced connectivity (default mode &amp; memory).</a:t>
            </a:r>
            <a:endParaRPr b="0" i="0" sz="1250" u="none" cap="none" strike="noStrike"/>
          </a:p>
        </p:txBody>
      </p:sp>
      <p:sp>
        <p:nvSpPr>
          <p:cNvPr id="144" name="Google Shape;144;p17"/>
          <p:cNvSpPr/>
          <p:nvPr/>
        </p:nvSpPr>
        <p:spPr>
          <a:xfrm>
            <a:off x="1562219" y="4232553"/>
            <a:ext cx="12492633"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Tau pathology spreads.</a:t>
            </a:r>
            <a:endParaRPr b="0" i="0" sz="1250" u="none" cap="none" strike="noStrike"/>
          </a:p>
        </p:txBody>
      </p:sp>
      <p:pic>
        <p:nvPicPr>
          <p:cNvPr descr="preencoded.png" id="145" name="Google Shape;145;p17"/>
          <p:cNvPicPr preferRelativeResize="0"/>
          <p:nvPr/>
        </p:nvPicPr>
        <p:blipFill rotWithShape="1">
          <a:blip r:embed="rId5">
            <a:alphaModFix/>
          </a:blip>
          <a:srcRect b="0" l="0" r="0" t="0"/>
          <a:stretch/>
        </p:blipFill>
        <p:spPr>
          <a:xfrm>
            <a:off x="7231377" y="1157379"/>
            <a:ext cx="6204301" cy="6204301"/>
          </a:xfrm>
          <a:prstGeom prst="rect">
            <a:avLst/>
          </a:prstGeom>
          <a:noFill/>
          <a:ln>
            <a:noFill/>
          </a:ln>
        </p:spPr>
      </p:pic>
      <p:sp>
        <p:nvSpPr>
          <p:cNvPr id="146" name="Google Shape;146;p17"/>
          <p:cNvSpPr/>
          <p:nvPr/>
        </p:nvSpPr>
        <p:spPr>
          <a:xfrm>
            <a:off x="1023043" y="5192767"/>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1650"/>
              <a:buFont typeface="Petrona"/>
              <a:buNone/>
            </a:pPr>
            <a:r>
              <a:rPr b="1" i="0" lang="en-US" sz="1650" u="none" cap="none" strike="noStrike">
                <a:solidFill>
                  <a:srgbClr val="000000"/>
                </a:solidFill>
                <a:latin typeface="Petrona"/>
                <a:ea typeface="Petrona"/>
                <a:cs typeface="Petrona"/>
                <a:sym typeface="Petrona"/>
              </a:rPr>
              <a:t>Cognitive Decline</a:t>
            </a:r>
            <a:endParaRPr b="0" i="0" sz="1650" u="none" cap="none" strike="noStrike"/>
          </a:p>
        </p:txBody>
      </p:sp>
      <p:sp>
        <p:nvSpPr>
          <p:cNvPr id="147" name="Google Shape;147;p17"/>
          <p:cNvSpPr/>
          <p:nvPr/>
        </p:nvSpPr>
        <p:spPr>
          <a:xfrm>
            <a:off x="1023043" y="5626987"/>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Progressive synapse loss.</a:t>
            </a:r>
            <a:endParaRPr b="0" i="0" sz="1250" u="none" cap="none" strike="noStrike"/>
          </a:p>
        </p:txBody>
      </p:sp>
      <p:sp>
        <p:nvSpPr>
          <p:cNvPr id="148" name="Google Shape;148;p17"/>
          <p:cNvSpPr/>
          <p:nvPr/>
        </p:nvSpPr>
        <p:spPr>
          <a:xfrm>
            <a:off x="1023043" y="5947504"/>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Correlates with impairment.</a:t>
            </a:r>
            <a:endParaRPr b="0" i="0" sz="1250" u="none" cap="none" strike="noStrike"/>
          </a:p>
        </p:txBody>
      </p:sp>
      <p:sp>
        <p:nvSpPr>
          <p:cNvPr id="149" name="Google Shape;149;p17"/>
          <p:cNvSpPr/>
          <p:nvPr/>
        </p:nvSpPr>
        <p:spPr>
          <a:xfrm>
            <a:off x="1023043" y="6268020"/>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Affects memory, language, spatial reasoning, executive function.</a:t>
            </a:r>
            <a:endParaRPr b="0" i="0" sz="1250" u="none" cap="none" strike="noStrike"/>
          </a:p>
        </p:txBody>
      </p:sp>
      <p:sp>
        <p:nvSpPr>
          <p:cNvPr id="150" name="Google Shape;150;p17"/>
          <p:cNvSpPr/>
          <p:nvPr/>
        </p:nvSpPr>
        <p:spPr>
          <a:xfrm>
            <a:off x="1023043" y="6588536"/>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Changes begin in entorhinal cortex &amp; hippocampus.</a:t>
            </a:r>
            <a:endParaRPr b="0" i="0" sz="1250" u="none" cap="none" strike="noStrike"/>
          </a:p>
        </p:txBody>
      </p:sp>
      <p:sp>
        <p:nvSpPr>
          <p:cNvPr id="151" name="Google Shape;151;p17"/>
          <p:cNvSpPr/>
          <p:nvPr/>
        </p:nvSpPr>
        <p:spPr>
          <a:xfrm>
            <a:off x="1023043" y="6909053"/>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Spreads to temporal, parietal regions, then cortex.</a:t>
            </a:r>
            <a:endParaRPr b="0" i="0" sz="1250" u="none" cap="none" strike="noStrike"/>
          </a:p>
        </p:txBody>
      </p:sp>
      <p:sp>
        <p:nvSpPr>
          <p:cNvPr id="152" name="Google Shape;152;p17"/>
          <p:cNvSpPr/>
          <p:nvPr/>
        </p:nvSpPr>
        <p:spPr>
          <a:xfrm>
            <a:off x="1023043" y="7229569"/>
            <a:ext cx="7788300" cy="263100"/>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272525"/>
              </a:buClr>
              <a:buSzPts val="1250"/>
              <a:buFont typeface="Inter"/>
              <a:buChar char="•"/>
            </a:pPr>
            <a:r>
              <a:rPr b="0" i="0" lang="en-US" sz="1250" u="none" cap="none" strike="noStrike">
                <a:solidFill>
                  <a:srgbClr val="272525"/>
                </a:solidFill>
                <a:latin typeface="Inter"/>
                <a:ea typeface="Inter"/>
                <a:cs typeface="Inter"/>
                <a:sym typeface="Inter"/>
              </a:rPr>
              <a:t>Brain weight decreases by 30%+.</a:t>
            </a:r>
            <a:endParaRPr b="0" i="0" sz="1250" u="none" cap="none" strike="noStrike"/>
          </a:p>
        </p:txBody>
      </p:sp>
      <p:pic>
        <p:nvPicPr>
          <p:cNvPr id="153" name="Google Shape;153;p17" title="Screenshot 2025-10-25 at 9.04.40 AM.png"/>
          <p:cNvPicPr preferRelativeResize="0"/>
          <p:nvPr/>
        </p:nvPicPr>
        <p:blipFill>
          <a:blip r:embed="rId6">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766167" y="601980"/>
            <a:ext cx="13098066" cy="1436608"/>
          </a:xfrm>
          <a:prstGeom prst="rect">
            <a:avLst/>
          </a:prstGeom>
          <a:noFill/>
          <a:ln>
            <a:noFill/>
          </a:ln>
        </p:spPr>
        <p:txBody>
          <a:bodyPr anchorCtr="0" anchor="t" bIns="0" lIns="0" spcFirstLastPara="1" rIns="0" wrap="square" tIns="0">
            <a:noAutofit/>
          </a:bodyPr>
          <a:lstStyle/>
          <a:p>
            <a:pPr indent="0" lvl="0" marL="0" marR="0" rtl="0" algn="l">
              <a:lnSpc>
                <a:spcPct val="125555"/>
              </a:lnSpc>
              <a:spcBef>
                <a:spcPts val="0"/>
              </a:spcBef>
              <a:spcAft>
                <a:spcPts val="0"/>
              </a:spcAft>
              <a:buClr>
                <a:srgbClr val="000000"/>
              </a:buClr>
              <a:buSzPts val="4500"/>
              <a:buFont typeface="Petrona"/>
              <a:buNone/>
            </a:pPr>
            <a:r>
              <a:rPr b="1" i="0" lang="en-US" sz="4500" u="none" cap="none" strike="noStrike">
                <a:solidFill>
                  <a:srgbClr val="000000"/>
                </a:solidFill>
                <a:latin typeface="Petrona"/>
                <a:ea typeface="Petrona"/>
                <a:cs typeface="Petrona"/>
                <a:sym typeface="Petrona"/>
              </a:rPr>
              <a:t>Current Diagnostic Methods: Biomarkers, Neuroimaging, and Clinical Assessment Tools</a:t>
            </a:r>
            <a:endParaRPr b="0" i="0" sz="4500" u="none" cap="none" strike="noStrike"/>
          </a:p>
        </p:txBody>
      </p:sp>
      <p:sp>
        <p:nvSpPr>
          <p:cNvPr id="160" name="Google Shape;160;p18"/>
          <p:cNvSpPr/>
          <p:nvPr/>
        </p:nvSpPr>
        <p:spPr>
          <a:xfrm>
            <a:off x="766167" y="2817852"/>
            <a:ext cx="4220051"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766167" y="2988231"/>
            <a:ext cx="3980617"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Clinical Cognitive Assessment</a:t>
            </a:r>
            <a:endParaRPr b="0" i="0" sz="2250" u="none" cap="none" strike="noStrike"/>
          </a:p>
        </p:txBody>
      </p:sp>
      <p:sp>
        <p:nvSpPr>
          <p:cNvPr id="162" name="Google Shape;162;p18"/>
          <p:cNvSpPr/>
          <p:nvPr/>
        </p:nvSpPr>
        <p:spPr>
          <a:xfrm>
            <a:off x="766167" y="3478649"/>
            <a:ext cx="4220051"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Standardized tests for memory, language, problem-solving.</a:t>
            </a:r>
            <a:endParaRPr b="0" i="0" sz="1700" u="none" cap="none" strike="noStrike"/>
          </a:p>
        </p:txBody>
      </p:sp>
      <p:sp>
        <p:nvSpPr>
          <p:cNvPr id="163" name="Google Shape;163;p18"/>
          <p:cNvSpPr/>
          <p:nvPr/>
        </p:nvSpPr>
        <p:spPr>
          <a:xfrm>
            <a:off x="766167" y="4255770"/>
            <a:ext cx="4220051"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MMSE and MoCA provide cognitive profiles.</a:t>
            </a:r>
            <a:endParaRPr b="0" i="0" sz="1700" u="none" cap="none" strike="noStrike"/>
          </a:p>
        </p:txBody>
      </p:sp>
      <p:sp>
        <p:nvSpPr>
          <p:cNvPr id="164" name="Google Shape;164;p18"/>
          <p:cNvSpPr/>
          <p:nvPr/>
        </p:nvSpPr>
        <p:spPr>
          <a:xfrm>
            <a:off x="5205055" y="2817852"/>
            <a:ext cx="4220170"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205055" y="2988231"/>
            <a:ext cx="3293983"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Structural Brain Imaging</a:t>
            </a:r>
            <a:endParaRPr b="0" i="0" sz="2250" u="none" cap="none" strike="noStrike"/>
          </a:p>
        </p:txBody>
      </p:sp>
      <p:sp>
        <p:nvSpPr>
          <p:cNvPr id="166" name="Google Shape;166;p18"/>
          <p:cNvSpPr/>
          <p:nvPr/>
        </p:nvSpPr>
        <p:spPr>
          <a:xfrm>
            <a:off x="5205055" y="3478649"/>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MRI scans: hippocampal atrophy, cortical thinning.</a:t>
            </a:r>
            <a:endParaRPr b="0" i="0" sz="1700" u="none" cap="none" strike="noStrike"/>
          </a:p>
        </p:txBody>
      </p:sp>
      <p:sp>
        <p:nvSpPr>
          <p:cNvPr id="167" name="Google Shape;167;p18"/>
          <p:cNvSpPr/>
          <p:nvPr/>
        </p:nvSpPr>
        <p:spPr>
          <a:xfrm>
            <a:off x="5205055" y="4255770"/>
            <a:ext cx="4220170"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Track brain tissue loss.</a:t>
            </a:r>
            <a:endParaRPr b="0" i="0" sz="1700" u="none" cap="none" strike="noStrike"/>
          </a:p>
        </p:txBody>
      </p:sp>
      <p:sp>
        <p:nvSpPr>
          <p:cNvPr id="168" name="Google Shape;168;p18"/>
          <p:cNvSpPr/>
          <p:nvPr/>
        </p:nvSpPr>
        <p:spPr>
          <a:xfrm>
            <a:off x="9644063" y="2817852"/>
            <a:ext cx="4220170"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9644063" y="2988231"/>
            <a:ext cx="2873335"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Molecular Imaging</a:t>
            </a:r>
            <a:endParaRPr b="0" i="0" sz="2250" u="none" cap="none" strike="noStrike"/>
          </a:p>
        </p:txBody>
      </p:sp>
      <p:sp>
        <p:nvSpPr>
          <p:cNvPr id="170" name="Google Shape;170;p18"/>
          <p:cNvSpPr/>
          <p:nvPr/>
        </p:nvSpPr>
        <p:spPr>
          <a:xfrm>
            <a:off x="9644063" y="3478649"/>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PET scans visualize amyloid plaques, tau tangles.</a:t>
            </a:r>
            <a:endParaRPr b="0" i="0" sz="1700" u="none" cap="none" strike="noStrike"/>
          </a:p>
        </p:txBody>
      </p:sp>
      <p:sp>
        <p:nvSpPr>
          <p:cNvPr id="171" name="Google Shape;171;p18"/>
          <p:cNvSpPr/>
          <p:nvPr/>
        </p:nvSpPr>
        <p:spPr>
          <a:xfrm>
            <a:off x="9644063" y="4255770"/>
            <a:ext cx="4220170"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Definitive diagnosis, pathology tracking.</a:t>
            </a:r>
            <a:endParaRPr b="0" i="0" sz="1700" u="none" cap="none" strike="noStrike"/>
          </a:p>
        </p:txBody>
      </p:sp>
      <p:sp>
        <p:nvSpPr>
          <p:cNvPr id="172" name="Google Shape;172;p18"/>
          <p:cNvSpPr/>
          <p:nvPr/>
        </p:nvSpPr>
        <p:spPr>
          <a:xfrm>
            <a:off x="766167" y="5680829"/>
            <a:ext cx="6439614"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766167" y="5851208"/>
            <a:ext cx="3808571"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Cerebrospinal Fluid Analysis</a:t>
            </a:r>
            <a:endParaRPr b="0" i="0" sz="2250" u="none" cap="none" strike="noStrike"/>
          </a:p>
        </p:txBody>
      </p:sp>
      <p:sp>
        <p:nvSpPr>
          <p:cNvPr id="174" name="Google Shape;174;p18"/>
          <p:cNvSpPr/>
          <p:nvPr/>
        </p:nvSpPr>
        <p:spPr>
          <a:xfrm>
            <a:off x="766167" y="6341626"/>
            <a:ext cx="6439614" cy="700564"/>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CSF biomarkers: amyloid-β42, total tau, phosphorylated tau.</a:t>
            </a:r>
            <a:endParaRPr b="0" i="0" sz="1700" u="none" cap="none" strike="noStrike"/>
          </a:p>
        </p:txBody>
      </p:sp>
      <p:sp>
        <p:nvSpPr>
          <p:cNvPr id="175" name="Google Shape;175;p18"/>
          <p:cNvSpPr/>
          <p:nvPr/>
        </p:nvSpPr>
        <p:spPr>
          <a:xfrm>
            <a:off x="766167" y="7118747"/>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Indicates pathology, often pre-symptomatic.</a:t>
            </a:r>
            <a:endParaRPr b="0" i="0" sz="1700" u="none" cap="none" strike="noStrike"/>
          </a:p>
        </p:txBody>
      </p:sp>
      <p:sp>
        <p:nvSpPr>
          <p:cNvPr id="176" name="Google Shape;176;p18"/>
          <p:cNvSpPr/>
          <p:nvPr/>
        </p:nvSpPr>
        <p:spPr>
          <a:xfrm>
            <a:off x="7424618" y="5680829"/>
            <a:ext cx="6439614" cy="30480"/>
          </a:xfrm>
          <a:prstGeom prst="rect">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7424618" y="5851208"/>
            <a:ext cx="3250644" cy="359092"/>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Blood-Based Biomarkers</a:t>
            </a:r>
            <a:endParaRPr b="0" i="0" sz="2250" u="none" cap="none" strike="noStrike"/>
          </a:p>
        </p:txBody>
      </p:sp>
      <p:sp>
        <p:nvSpPr>
          <p:cNvPr id="178" name="Google Shape;178;p18"/>
          <p:cNvSpPr/>
          <p:nvPr/>
        </p:nvSpPr>
        <p:spPr>
          <a:xfrm>
            <a:off x="7424618" y="6341626"/>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Plasma tests: phosphorylated tau, amyloid ratios.</a:t>
            </a:r>
            <a:endParaRPr b="0" i="0" sz="1700" u="none" cap="none" strike="noStrike"/>
          </a:p>
        </p:txBody>
      </p:sp>
      <p:sp>
        <p:nvSpPr>
          <p:cNvPr id="179" name="Google Shape;179;p18"/>
          <p:cNvSpPr/>
          <p:nvPr/>
        </p:nvSpPr>
        <p:spPr>
          <a:xfrm>
            <a:off x="7424618" y="6768465"/>
            <a:ext cx="6439614" cy="350282"/>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272525"/>
              </a:buClr>
              <a:buSzPts val="1700"/>
              <a:buFont typeface="Inter"/>
              <a:buChar char="•"/>
            </a:pPr>
            <a:r>
              <a:rPr b="0" i="0" lang="en-US" sz="1700" u="none" cap="none" strike="noStrike">
                <a:solidFill>
                  <a:srgbClr val="272525"/>
                </a:solidFill>
                <a:latin typeface="Inter"/>
                <a:ea typeface="Inter"/>
                <a:cs typeface="Inter"/>
                <a:sym typeface="Inter"/>
              </a:rPr>
              <a:t>Earlier, less invasive screening.</a:t>
            </a:r>
            <a:endParaRPr b="0" i="0" sz="1700" u="none" cap="none" strike="noStrike"/>
          </a:p>
        </p:txBody>
      </p:sp>
      <p:pic>
        <p:nvPicPr>
          <p:cNvPr id="180" name="Google Shape;180;p18"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p:nvPr/>
        </p:nvSpPr>
        <p:spPr>
          <a:xfrm>
            <a:off x="734020" y="577810"/>
            <a:ext cx="13162359" cy="137636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4300"/>
              <a:buFont typeface="Petrona"/>
              <a:buNone/>
            </a:pPr>
            <a:r>
              <a:rPr b="1" i="0" lang="en-US" sz="4300" u="none" cap="none" strike="noStrike">
                <a:solidFill>
                  <a:srgbClr val="000000"/>
                </a:solidFill>
                <a:latin typeface="Petrona"/>
                <a:ea typeface="Petrona"/>
                <a:cs typeface="Petrona"/>
                <a:sym typeface="Petrona"/>
              </a:rPr>
              <a:t>Computational Modelling: Predicting Disease Progression and Drug Targets</a:t>
            </a:r>
            <a:endParaRPr b="0" i="0" sz="4300" u="none" cap="none" strike="noStrike"/>
          </a:p>
        </p:txBody>
      </p:sp>
      <p:sp>
        <p:nvSpPr>
          <p:cNvPr id="187" name="Google Shape;187;p19"/>
          <p:cNvSpPr/>
          <p:nvPr/>
        </p:nvSpPr>
        <p:spPr>
          <a:xfrm>
            <a:off x="734020" y="2478405"/>
            <a:ext cx="4303633" cy="412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600"/>
              <a:buFont typeface="Petrona"/>
              <a:buNone/>
            </a:pPr>
            <a:r>
              <a:rPr b="1" i="0" lang="en-US" sz="2600" u="none" cap="none" strike="noStrike">
                <a:solidFill>
                  <a:srgbClr val="000000"/>
                </a:solidFill>
                <a:latin typeface="Petrona"/>
                <a:ea typeface="Petrona"/>
                <a:cs typeface="Petrona"/>
                <a:sym typeface="Petrona"/>
              </a:rPr>
              <a:t>Systems Biology Approaches</a:t>
            </a:r>
            <a:endParaRPr b="0" i="0" sz="2600" u="none" cap="none" strike="noStrike"/>
          </a:p>
        </p:txBody>
      </p:sp>
      <p:sp>
        <p:nvSpPr>
          <p:cNvPr id="188" name="Google Shape;188;p19"/>
          <p:cNvSpPr/>
          <p:nvPr/>
        </p:nvSpPr>
        <p:spPr>
          <a:xfrm>
            <a:off x="734020" y="3100864"/>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Integrates multi-omics data for disease simulation.</a:t>
            </a:r>
            <a:endParaRPr b="0" i="0" sz="1650" u="none" cap="none" strike="noStrike"/>
          </a:p>
        </p:txBody>
      </p:sp>
      <p:sp>
        <p:nvSpPr>
          <p:cNvPr id="189" name="Google Shape;189;p19"/>
          <p:cNvSpPr/>
          <p:nvPr/>
        </p:nvSpPr>
        <p:spPr>
          <a:xfrm>
            <a:off x="734020" y="3509605"/>
            <a:ext cx="6325433"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Multi-scale models track aggregation, neuroinflammation, dysfunction.</a:t>
            </a:r>
            <a:endParaRPr b="0" i="0" sz="1650" u="none" cap="none" strike="noStrike"/>
          </a:p>
        </p:txBody>
      </p:sp>
      <p:sp>
        <p:nvSpPr>
          <p:cNvPr id="190" name="Google Shape;190;p19"/>
          <p:cNvSpPr/>
          <p:nvPr/>
        </p:nvSpPr>
        <p:spPr>
          <a:xfrm>
            <a:off x="734020" y="4253746"/>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Agent-based models simulate amyloid/tau spread.</a:t>
            </a:r>
            <a:endParaRPr b="0" i="0" sz="1650" u="none" cap="none" strike="noStrike"/>
          </a:p>
        </p:txBody>
      </p:sp>
      <p:sp>
        <p:nvSpPr>
          <p:cNvPr id="191" name="Google Shape;191;p19"/>
          <p:cNvSpPr/>
          <p:nvPr/>
        </p:nvSpPr>
        <p:spPr>
          <a:xfrm>
            <a:off x="734020" y="4662488"/>
            <a:ext cx="6325433"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Biophysical models explore protein misfolding and neuronal death.</a:t>
            </a:r>
            <a:endParaRPr b="0" i="0" sz="1650" u="none" cap="none" strike="noStrike"/>
          </a:p>
        </p:txBody>
      </p:sp>
      <p:sp>
        <p:nvSpPr>
          <p:cNvPr id="192" name="Google Shape;192;p19"/>
          <p:cNvSpPr/>
          <p:nvPr/>
        </p:nvSpPr>
        <p:spPr>
          <a:xfrm>
            <a:off x="7578566" y="2478405"/>
            <a:ext cx="3964900" cy="412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600"/>
              <a:buFont typeface="Petrona"/>
              <a:buNone/>
            </a:pPr>
            <a:r>
              <a:rPr b="1" i="0" lang="en-US" sz="2600" u="none" cap="none" strike="noStrike">
                <a:solidFill>
                  <a:srgbClr val="000000"/>
                </a:solidFill>
                <a:latin typeface="Petrona"/>
                <a:ea typeface="Petrona"/>
                <a:cs typeface="Petrona"/>
                <a:sym typeface="Petrona"/>
              </a:rPr>
              <a:t>Drug Target Identification</a:t>
            </a:r>
            <a:endParaRPr b="0" i="0" sz="2600" u="none" cap="none" strike="noStrike"/>
          </a:p>
        </p:txBody>
      </p:sp>
      <p:sp>
        <p:nvSpPr>
          <p:cNvPr id="193" name="Google Shape;193;p19"/>
          <p:cNvSpPr/>
          <p:nvPr/>
        </p:nvSpPr>
        <p:spPr>
          <a:xfrm>
            <a:off x="7578566" y="3100864"/>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Network-based identification of key therapeutic targets.</a:t>
            </a:r>
            <a:endParaRPr b="0" i="0" sz="1650" u="none" cap="none" strike="noStrike"/>
          </a:p>
        </p:txBody>
      </p:sp>
      <p:sp>
        <p:nvSpPr>
          <p:cNvPr id="194" name="Google Shape;194;p19"/>
          <p:cNvSpPr/>
          <p:nvPr/>
        </p:nvSpPr>
        <p:spPr>
          <a:xfrm>
            <a:off x="7578566" y="3509605"/>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Predicts interventions to halt/reverse disease.</a:t>
            </a:r>
            <a:endParaRPr b="0" i="0" sz="1650" u="none" cap="none" strike="noStrike"/>
          </a:p>
        </p:txBody>
      </p:sp>
      <p:sp>
        <p:nvSpPr>
          <p:cNvPr id="195" name="Google Shape;195;p19"/>
          <p:cNvSpPr/>
          <p:nvPr/>
        </p:nvSpPr>
        <p:spPr>
          <a:xfrm>
            <a:off x="7578566" y="3918347"/>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Virtual screening of millions of compounds.</a:t>
            </a:r>
            <a:endParaRPr b="0" i="0" sz="1650" u="none" cap="none" strike="noStrike"/>
          </a:p>
        </p:txBody>
      </p:sp>
      <p:sp>
        <p:nvSpPr>
          <p:cNvPr id="196" name="Google Shape;196;p19"/>
          <p:cNvSpPr/>
          <p:nvPr/>
        </p:nvSpPr>
        <p:spPr>
          <a:xfrm>
            <a:off x="7578566" y="4327088"/>
            <a:ext cx="6325433" cy="335399"/>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Accelerates drug candidate discovery.</a:t>
            </a:r>
            <a:endParaRPr b="0" i="0" sz="1650" u="none" cap="none" strike="noStrike"/>
          </a:p>
        </p:txBody>
      </p:sp>
      <p:sp>
        <p:nvSpPr>
          <p:cNvPr id="197" name="Google Shape;197;p19"/>
          <p:cNvSpPr/>
          <p:nvPr/>
        </p:nvSpPr>
        <p:spPr>
          <a:xfrm>
            <a:off x="1520309" y="5766911"/>
            <a:ext cx="2752487"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Network Medicine</a:t>
            </a:r>
            <a:endParaRPr b="0" i="0" sz="2150" u="none" cap="none" strike="noStrike"/>
          </a:p>
        </p:txBody>
      </p:sp>
      <p:sp>
        <p:nvSpPr>
          <p:cNvPr id="198" name="Google Shape;198;p19"/>
          <p:cNvSpPr/>
          <p:nvPr/>
        </p:nvSpPr>
        <p:spPr>
          <a:xfrm>
            <a:off x="1520309" y="623673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Maps protein interactions &amp; signaling.</a:t>
            </a:r>
            <a:endParaRPr b="0" i="0" sz="1650" u="none" cap="none" strike="noStrike"/>
          </a:p>
        </p:txBody>
      </p:sp>
      <p:sp>
        <p:nvSpPr>
          <p:cNvPr id="199" name="Google Shape;199;p19"/>
          <p:cNvSpPr/>
          <p:nvPr/>
        </p:nvSpPr>
        <p:spPr>
          <a:xfrm>
            <a:off x="1520309" y="698087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Reveals disease mechanisms &amp; intervention points.</a:t>
            </a:r>
            <a:endParaRPr b="0" i="0" sz="1650" u="none" cap="none" strike="noStrike"/>
          </a:p>
        </p:txBody>
      </p:sp>
      <p:sp>
        <p:nvSpPr>
          <p:cNvPr id="200" name="Google Shape;200;p19"/>
          <p:cNvSpPr/>
          <p:nvPr/>
        </p:nvSpPr>
        <p:spPr>
          <a:xfrm>
            <a:off x="5995035" y="5766911"/>
            <a:ext cx="2752487"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Temporal Modelling</a:t>
            </a:r>
            <a:endParaRPr b="0" i="0" sz="2150" u="none" cap="none" strike="noStrike"/>
          </a:p>
        </p:txBody>
      </p:sp>
      <p:sp>
        <p:nvSpPr>
          <p:cNvPr id="201" name="Google Shape;201;p19"/>
          <p:cNvSpPr/>
          <p:nvPr/>
        </p:nvSpPr>
        <p:spPr>
          <a:xfrm>
            <a:off x="5995035" y="6236732"/>
            <a:ext cx="3426500"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Predicts disease trajectory from biomarkers.</a:t>
            </a:r>
            <a:endParaRPr b="0" i="0" sz="1650" u="none" cap="none" strike="noStrike"/>
          </a:p>
        </p:txBody>
      </p:sp>
      <p:sp>
        <p:nvSpPr>
          <p:cNvPr id="202" name="Google Shape;202;p19"/>
          <p:cNvSpPr/>
          <p:nvPr/>
        </p:nvSpPr>
        <p:spPr>
          <a:xfrm>
            <a:off x="5995035" y="6980872"/>
            <a:ext cx="3426500"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Personalized prognosis &amp; clinical trial timing.</a:t>
            </a:r>
            <a:endParaRPr b="0" i="0" sz="1650" u="none" cap="none" strike="noStrike"/>
          </a:p>
        </p:txBody>
      </p:sp>
      <p:sp>
        <p:nvSpPr>
          <p:cNvPr id="203" name="Google Shape;203;p19"/>
          <p:cNvSpPr/>
          <p:nvPr/>
        </p:nvSpPr>
        <p:spPr>
          <a:xfrm>
            <a:off x="10469880" y="5766911"/>
            <a:ext cx="2914769" cy="344091"/>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Multi-Target Strategies</a:t>
            </a:r>
            <a:endParaRPr b="0" i="0" sz="2150" u="none" cap="none" strike="noStrike"/>
          </a:p>
        </p:txBody>
      </p:sp>
      <p:sp>
        <p:nvSpPr>
          <p:cNvPr id="204" name="Google Shape;204;p19"/>
          <p:cNvSpPr/>
          <p:nvPr/>
        </p:nvSpPr>
        <p:spPr>
          <a:xfrm>
            <a:off x="10469880" y="623673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Identifies drug combinations for multiple pathways.</a:t>
            </a:r>
            <a:endParaRPr b="0" i="0" sz="1650" u="none" cap="none" strike="noStrike"/>
          </a:p>
        </p:txBody>
      </p:sp>
      <p:sp>
        <p:nvSpPr>
          <p:cNvPr id="205" name="Google Shape;205;p19"/>
          <p:cNvSpPr/>
          <p:nvPr/>
        </p:nvSpPr>
        <p:spPr>
          <a:xfrm>
            <a:off x="10469880" y="6980872"/>
            <a:ext cx="3426381" cy="670798"/>
          </a:xfrm>
          <a:prstGeom prst="rect">
            <a:avLst/>
          </a:prstGeom>
          <a:noFill/>
          <a:ln>
            <a:noFill/>
          </a:ln>
        </p:spPr>
        <p:txBody>
          <a:bodyPr anchorCtr="0" anchor="t" bIns="0" lIns="0" spcFirstLastPara="1" rIns="0" wrap="square" tIns="0">
            <a:noAutofit/>
          </a:bodyPr>
          <a:lstStyle/>
          <a:p>
            <a:pPr indent="-342900" lvl="0" marL="342900" marR="0" rtl="0" algn="l">
              <a:lnSpc>
                <a:spcPct val="157575"/>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Potentially higher efficacy than single-target.</a:t>
            </a:r>
            <a:endParaRPr b="0" i="0" sz="1650" u="none" cap="none" strike="noStrike"/>
          </a:p>
        </p:txBody>
      </p:sp>
      <p:pic>
        <p:nvPicPr>
          <p:cNvPr id="206" name="Google Shape;206;p19"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p:nvPr/>
        </p:nvSpPr>
        <p:spPr>
          <a:xfrm>
            <a:off x="646748" y="508159"/>
            <a:ext cx="13336905" cy="12127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Petrona"/>
              <a:buNone/>
            </a:pPr>
            <a:r>
              <a:rPr b="1" i="0" lang="en-US" sz="3800" u="none" cap="none" strike="noStrike">
                <a:solidFill>
                  <a:srgbClr val="000000"/>
                </a:solidFill>
                <a:latin typeface="Petrona"/>
                <a:ea typeface="Petrona"/>
                <a:cs typeface="Petrona"/>
                <a:sym typeface="Petrona"/>
              </a:rPr>
              <a:t>Machine Learning Applications: Pattern Recognition in Brain Scans and Genetic Data</a:t>
            </a:r>
            <a:endParaRPr b="0" i="0" sz="3800" u="none" cap="none" strike="noStrike"/>
          </a:p>
        </p:txBody>
      </p:sp>
      <p:sp>
        <p:nvSpPr>
          <p:cNvPr id="213" name="Google Shape;213;p20"/>
          <p:cNvSpPr/>
          <p:nvPr/>
        </p:nvSpPr>
        <p:spPr>
          <a:xfrm>
            <a:off x="646748" y="2090499"/>
            <a:ext cx="13336905" cy="29563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AI and ML revolutionize Alzheimer's research by:</a:t>
            </a:r>
            <a:endParaRPr b="0" i="0" sz="1450" u="none" cap="none" strike="noStrike"/>
          </a:p>
        </p:txBody>
      </p:sp>
      <p:sp>
        <p:nvSpPr>
          <p:cNvPr id="214" name="Google Shape;214;p20"/>
          <p:cNvSpPr/>
          <p:nvPr/>
        </p:nvSpPr>
        <p:spPr>
          <a:xfrm>
            <a:off x="646748" y="2594015"/>
            <a:ext cx="13336905"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Detecting subtle patterns.</a:t>
            </a:r>
            <a:endParaRPr b="0" i="0" sz="1450" u="none" cap="none" strike="noStrike"/>
          </a:p>
        </p:txBody>
      </p:sp>
      <p:sp>
        <p:nvSpPr>
          <p:cNvPr id="215" name="Google Shape;215;p20"/>
          <p:cNvSpPr/>
          <p:nvPr/>
        </p:nvSpPr>
        <p:spPr>
          <a:xfrm>
            <a:off x="646748" y="2954298"/>
            <a:ext cx="13336905"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Predicting disease outcomes.</a:t>
            </a:r>
            <a:endParaRPr b="0" i="0" sz="1450" u="none" cap="none" strike="noStrike"/>
          </a:p>
        </p:txBody>
      </p:sp>
      <p:sp>
        <p:nvSpPr>
          <p:cNvPr id="216" name="Google Shape;216;p20"/>
          <p:cNvSpPr/>
          <p:nvPr/>
        </p:nvSpPr>
        <p:spPr>
          <a:xfrm>
            <a:off x="646748" y="3457813"/>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669608" y="3480673"/>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854393" y="4219813"/>
            <a:ext cx="2595086"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Neuroimaging Analysis</a:t>
            </a:r>
            <a:endParaRPr b="0" i="0" sz="1900" u="none" cap="none" strike="noStrike"/>
          </a:p>
        </p:txBody>
      </p:sp>
      <p:sp>
        <p:nvSpPr>
          <p:cNvPr id="219" name="Google Shape;219;p20"/>
          <p:cNvSpPr/>
          <p:nvPr/>
        </p:nvSpPr>
        <p:spPr>
          <a:xfrm>
            <a:off x="854393" y="4633793"/>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Deep learning models distinguish Alzheimer's (90%+ accuracy).</a:t>
            </a:r>
            <a:endParaRPr b="0" i="0" sz="1450" u="none" cap="none" strike="noStrike"/>
          </a:p>
        </p:txBody>
      </p:sp>
      <p:sp>
        <p:nvSpPr>
          <p:cNvPr id="220" name="Google Shape;220;p20"/>
          <p:cNvSpPr/>
          <p:nvPr/>
        </p:nvSpPr>
        <p:spPr>
          <a:xfrm>
            <a:off x="854393" y="4994077"/>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Identify atrophy patterns years before diagnosis.</a:t>
            </a:r>
            <a:endParaRPr b="0" i="0" sz="1450" u="none" cap="none" strike="noStrike"/>
          </a:p>
        </p:txBody>
      </p:sp>
      <p:sp>
        <p:nvSpPr>
          <p:cNvPr id="221" name="Google Shape;221;p20"/>
          <p:cNvSpPr/>
          <p:nvPr/>
        </p:nvSpPr>
        <p:spPr>
          <a:xfrm>
            <a:off x="7407593" y="3457813"/>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7430452" y="3480673"/>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7615238" y="4219813"/>
            <a:ext cx="2778919"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Genomic Risk Prediction</a:t>
            </a:r>
            <a:endParaRPr b="0" i="0" sz="1900" u="none" cap="none" strike="noStrike"/>
          </a:p>
        </p:txBody>
      </p:sp>
      <p:sp>
        <p:nvSpPr>
          <p:cNvPr id="224" name="Google Shape;224;p20"/>
          <p:cNvSpPr/>
          <p:nvPr/>
        </p:nvSpPr>
        <p:spPr>
          <a:xfrm>
            <a:off x="7615238" y="4633793"/>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ML algorithms integrate genetic variants.</a:t>
            </a:r>
            <a:endParaRPr b="0" i="0" sz="1450" u="none" cap="none" strike="noStrike"/>
          </a:p>
        </p:txBody>
      </p:sp>
      <p:sp>
        <p:nvSpPr>
          <p:cNvPr id="225" name="Google Shape;225;p20"/>
          <p:cNvSpPr/>
          <p:nvPr/>
        </p:nvSpPr>
        <p:spPr>
          <a:xfrm>
            <a:off x="7615238" y="4994077"/>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 individual disease susceptibility.</a:t>
            </a:r>
            <a:endParaRPr b="0" i="0" sz="1450" u="none" cap="none" strike="noStrike"/>
          </a:p>
        </p:txBody>
      </p:sp>
      <p:sp>
        <p:nvSpPr>
          <p:cNvPr id="226" name="Google Shape;226;p20"/>
          <p:cNvSpPr/>
          <p:nvPr/>
        </p:nvSpPr>
        <p:spPr>
          <a:xfrm>
            <a:off x="646748" y="5682139"/>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669608" y="5704999"/>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854393" y="6444139"/>
            <a:ext cx="2679502"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Progression Forecasting</a:t>
            </a:r>
            <a:endParaRPr b="0" i="0" sz="1900" u="none" cap="none" strike="noStrike"/>
          </a:p>
        </p:txBody>
      </p:sp>
      <p:sp>
        <p:nvSpPr>
          <p:cNvPr id="229" name="Google Shape;229;p20"/>
          <p:cNvSpPr/>
          <p:nvPr/>
        </p:nvSpPr>
        <p:spPr>
          <a:xfrm>
            <a:off x="854393" y="6858119"/>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Models combine clinical, imaging, and biomarker data.</a:t>
            </a:r>
            <a:endParaRPr b="0" i="0" sz="1450" u="none" cap="none" strike="noStrike"/>
          </a:p>
        </p:txBody>
      </p:sp>
      <p:sp>
        <p:nvSpPr>
          <p:cNvPr id="230" name="Google Shape;230;p20"/>
          <p:cNvSpPr/>
          <p:nvPr/>
        </p:nvSpPr>
        <p:spPr>
          <a:xfrm>
            <a:off x="854393" y="7218402"/>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Predict cognitive decline trajectories.</a:t>
            </a:r>
            <a:endParaRPr b="0" i="0" sz="1450" u="none" cap="none" strike="noStrike"/>
          </a:p>
        </p:txBody>
      </p:sp>
      <p:sp>
        <p:nvSpPr>
          <p:cNvPr id="231" name="Google Shape;231;p20"/>
          <p:cNvSpPr/>
          <p:nvPr/>
        </p:nvSpPr>
        <p:spPr>
          <a:xfrm>
            <a:off x="7407593" y="5682139"/>
            <a:ext cx="6576060" cy="2039541"/>
          </a:xfrm>
          <a:prstGeom prst="roundRect">
            <a:avLst>
              <a:gd fmla="val 3806"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7430452" y="5704999"/>
            <a:ext cx="6530340" cy="554355"/>
          </a:xfrm>
          <a:prstGeom prst="roundRect">
            <a:avLst>
              <a:gd fmla="val 9054"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7615238" y="6444139"/>
            <a:ext cx="2425541" cy="303133"/>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Petrona"/>
              <a:buNone/>
            </a:pPr>
            <a:r>
              <a:rPr b="1" i="0" lang="en-US" sz="1900" u="none" cap="none" strike="noStrike">
                <a:solidFill>
                  <a:srgbClr val="272525"/>
                </a:solidFill>
                <a:latin typeface="Petrona"/>
                <a:ea typeface="Petrona"/>
                <a:cs typeface="Petrona"/>
                <a:sym typeface="Petrona"/>
              </a:rPr>
              <a:t>Subtype Discovery</a:t>
            </a:r>
            <a:endParaRPr b="0" i="0" sz="1900" u="none" cap="none" strike="noStrike"/>
          </a:p>
        </p:txBody>
      </p:sp>
      <p:sp>
        <p:nvSpPr>
          <p:cNvPr id="234" name="Google Shape;234;p20"/>
          <p:cNvSpPr/>
          <p:nvPr/>
        </p:nvSpPr>
        <p:spPr>
          <a:xfrm>
            <a:off x="7615238" y="6858119"/>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Unsupervised clustering identifies distinct subtypes.</a:t>
            </a:r>
            <a:endParaRPr b="0" i="0" sz="1450" u="none" cap="none" strike="noStrike"/>
          </a:p>
        </p:txBody>
      </p:sp>
      <p:sp>
        <p:nvSpPr>
          <p:cNvPr id="235" name="Google Shape;235;p20"/>
          <p:cNvSpPr/>
          <p:nvPr/>
        </p:nvSpPr>
        <p:spPr>
          <a:xfrm>
            <a:off x="7615238" y="7218402"/>
            <a:ext cx="6160770" cy="295632"/>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Suggests targeted therapeutic approaches.</a:t>
            </a:r>
            <a:endParaRPr b="0" i="0" sz="1450" u="none" cap="none" strike="noStrike"/>
          </a:p>
        </p:txBody>
      </p:sp>
      <p:pic>
        <p:nvPicPr>
          <p:cNvPr id="236" name="Google Shape;236;p20" title="Screenshot 2025-10-25 at 9.04.40 AM.png"/>
          <p:cNvPicPr preferRelativeResize="0"/>
          <p:nvPr/>
        </p:nvPicPr>
        <p:blipFill>
          <a:blip r:embed="rId3">
            <a:alphaModFix/>
          </a:blip>
          <a:stretch>
            <a:fillRect/>
          </a:stretch>
        </p:blipFill>
        <p:spPr>
          <a:xfrm>
            <a:off x="12880025" y="7810575"/>
            <a:ext cx="1629225" cy="30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p:nvPr/>
        </p:nvSpPr>
        <p:spPr>
          <a:xfrm>
            <a:off x="575548" y="452199"/>
            <a:ext cx="13479304" cy="1079183"/>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AI-Driven Drug Discovery: Virtual Screening, Molecular Dynamics, and Treatment Development</a:t>
            </a:r>
            <a:endParaRPr b="0" i="0" sz="3350" u="none" cap="none" strike="noStrike"/>
          </a:p>
        </p:txBody>
      </p:sp>
      <p:pic>
        <p:nvPicPr>
          <p:cNvPr descr="preencoded.png" id="243" name="Google Shape;243;p21"/>
          <p:cNvPicPr preferRelativeResize="0"/>
          <p:nvPr/>
        </p:nvPicPr>
        <p:blipFill rotWithShape="1">
          <a:blip r:embed="rId3">
            <a:alphaModFix/>
          </a:blip>
          <a:srcRect b="0" l="0" r="0" t="0"/>
          <a:stretch/>
        </p:blipFill>
        <p:spPr>
          <a:xfrm>
            <a:off x="3533100" y="3799750"/>
            <a:ext cx="4277375" cy="4277375"/>
          </a:xfrm>
          <a:prstGeom prst="rect">
            <a:avLst/>
          </a:prstGeom>
          <a:noFill/>
          <a:ln>
            <a:noFill/>
          </a:ln>
        </p:spPr>
      </p:pic>
      <p:sp>
        <p:nvSpPr>
          <p:cNvPr id="244" name="Google Shape;244;p21"/>
          <p:cNvSpPr/>
          <p:nvPr/>
        </p:nvSpPr>
        <p:spPr>
          <a:xfrm>
            <a:off x="10847224" y="1962864"/>
            <a:ext cx="22800" cy="40593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5" name="Google Shape;245;p21"/>
          <p:cNvSpPr/>
          <p:nvPr/>
        </p:nvSpPr>
        <p:spPr>
          <a:xfrm>
            <a:off x="10203275" y="2136338"/>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10673691" y="1962864"/>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10729114" y="1985903"/>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1</a:t>
            </a:r>
            <a:endParaRPr b="0" i="0" sz="2000" u="none" cap="none" strike="noStrike"/>
          </a:p>
        </p:txBody>
      </p:sp>
      <p:sp>
        <p:nvSpPr>
          <p:cNvPr id="248" name="Google Shape;248;p21"/>
          <p:cNvSpPr/>
          <p:nvPr/>
        </p:nvSpPr>
        <p:spPr>
          <a:xfrm>
            <a:off x="7878044" y="2019300"/>
            <a:ext cx="2158500" cy="269700"/>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Virtual Screening</a:t>
            </a:r>
            <a:endParaRPr b="0" i="0" sz="1650" u="none" cap="none" strike="noStrike"/>
          </a:p>
        </p:txBody>
      </p:sp>
      <p:sp>
        <p:nvSpPr>
          <p:cNvPr id="249" name="Google Shape;249;p21"/>
          <p:cNvSpPr/>
          <p:nvPr/>
        </p:nvSpPr>
        <p:spPr>
          <a:xfrm>
            <a:off x="7242131" y="2453521"/>
            <a:ext cx="2794200" cy="525900"/>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Predicts compound-protein interactions.</a:t>
            </a:r>
            <a:endParaRPr b="0" i="0" sz="1350" u="none" cap="none" strike="noStrike"/>
          </a:p>
        </p:txBody>
      </p:sp>
      <p:sp>
        <p:nvSpPr>
          <p:cNvPr id="250" name="Google Shape;250;p21"/>
          <p:cNvSpPr/>
          <p:nvPr/>
        </p:nvSpPr>
        <p:spPr>
          <a:xfrm>
            <a:off x="11020758" y="3122890"/>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1" name="Google Shape;251;p21"/>
          <p:cNvSpPr/>
          <p:nvPr/>
        </p:nvSpPr>
        <p:spPr>
          <a:xfrm>
            <a:off x="10673691" y="2949416"/>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2" name="Google Shape;252;p21"/>
          <p:cNvSpPr/>
          <p:nvPr/>
        </p:nvSpPr>
        <p:spPr>
          <a:xfrm>
            <a:off x="10729114" y="2972455"/>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2</a:t>
            </a:r>
            <a:endParaRPr b="0" i="0" sz="2100" u="none" cap="none" strike="noStrike"/>
          </a:p>
        </p:txBody>
      </p:sp>
      <p:sp>
        <p:nvSpPr>
          <p:cNvPr id="253" name="Google Shape;253;p21"/>
          <p:cNvSpPr/>
          <p:nvPr/>
        </p:nvSpPr>
        <p:spPr>
          <a:xfrm>
            <a:off x="11680900" y="3005852"/>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Molecular Dynamics</a:t>
            </a:r>
            <a:endParaRPr b="0" i="0" sz="1750" u="none" cap="none" strike="noStrike"/>
          </a:p>
        </p:txBody>
      </p:sp>
      <p:sp>
        <p:nvSpPr>
          <p:cNvPr id="254" name="Google Shape;254;p21"/>
          <p:cNvSpPr/>
          <p:nvPr/>
        </p:nvSpPr>
        <p:spPr>
          <a:xfrm>
            <a:off x="11680900" y="3440073"/>
            <a:ext cx="2794200" cy="7890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Simulates atomic interactions; predicts binding, stability, side effects.</a:t>
            </a:r>
            <a:endParaRPr b="0" i="0" sz="1350" u="none" cap="none" strike="noStrike"/>
          </a:p>
        </p:txBody>
      </p:sp>
      <p:sp>
        <p:nvSpPr>
          <p:cNvPr id="255" name="Google Shape;255;p21"/>
          <p:cNvSpPr/>
          <p:nvPr/>
        </p:nvSpPr>
        <p:spPr>
          <a:xfrm>
            <a:off x="10203275" y="3973235"/>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6" name="Google Shape;256;p21"/>
          <p:cNvSpPr/>
          <p:nvPr/>
        </p:nvSpPr>
        <p:spPr>
          <a:xfrm>
            <a:off x="10673691" y="3799761"/>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7" name="Google Shape;257;p21"/>
          <p:cNvSpPr/>
          <p:nvPr/>
        </p:nvSpPr>
        <p:spPr>
          <a:xfrm>
            <a:off x="10729114" y="3822799"/>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3</a:t>
            </a:r>
            <a:endParaRPr b="0" i="0" sz="2100" u="none" cap="none" strike="noStrike"/>
          </a:p>
        </p:txBody>
      </p:sp>
      <p:sp>
        <p:nvSpPr>
          <p:cNvPr id="258" name="Google Shape;258;p21"/>
          <p:cNvSpPr/>
          <p:nvPr/>
        </p:nvSpPr>
        <p:spPr>
          <a:xfrm>
            <a:off x="7878044" y="3856196"/>
            <a:ext cx="2158500" cy="269700"/>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Lead Optimisation</a:t>
            </a:r>
            <a:endParaRPr b="0" i="0" sz="1750" u="none" cap="none" strike="noStrike"/>
          </a:p>
        </p:txBody>
      </p:sp>
      <p:sp>
        <p:nvSpPr>
          <p:cNvPr id="259" name="Google Shape;259;p21"/>
          <p:cNvSpPr/>
          <p:nvPr/>
        </p:nvSpPr>
        <p:spPr>
          <a:xfrm>
            <a:off x="7242131" y="4290417"/>
            <a:ext cx="2794200" cy="525900"/>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Refines drug candidates; optimizes properties.</a:t>
            </a:r>
            <a:endParaRPr b="0" i="0" sz="1350" u="none" cap="none" strike="noStrike"/>
          </a:p>
        </p:txBody>
      </p:sp>
      <p:sp>
        <p:nvSpPr>
          <p:cNvPr id="260" name="Google Shape;260;p21"/>
          <p:cNvSpPr/>
          <p:nvPr/>
        </p:nvSpPr>
        <p:spPr>
          <a:xfrm>
            <a:off x="11020758" y="4823698"/>
            <a:ext cx="493200" cy="22800"/>
          </a:xfrm>
          <a:prstGeom prst="roundRect">
            <a:avLst>
              <a:gd fmla="val 30214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1" name="Google Shape;261;p21"/>
          <p:cNvSpPr/>
          <p:nvPr/>
        </p:nvSpPr>
        <p:spPr>
          <a:xfrm>
            <a:off x="10673691" y="4650224"/>
            <a:ext cx="369900" cy="3699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2" name="Google Shape;262;p21"/>
          <p:cNvSpPr/>
          <p:nvPr/>
        </p:nvSpPr>
        <p:spPr>
          <a:xfrm>
            <a:off x="10729114" y="4673263"/>
            <a:ext cx="258900" cy="32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000"/>
              <a:buFont typeface="Petrona"/>
              <a:buNone/>
            </a:pPr>
            <a:r>
              <a:rPr b="1" i="0" lang="en-US" sz="2100" u="none" cap="none" strike="noStrike">
                <a:solidFill>
                  <a:srgbClr val="272525"/>
                </a:solidFill>
                <a:latin typeface="Petrona"/>
                <a:ea typeface="Petrona"/>
                <a:cs typeface="Petrona"/>
                <a:sym typeface="Petrona"/>
              </a:rPr>
              <a:t>4</a:t>
            </a:r>
            <a:endParaRPr b="0" i="0" sz="2100" u="none" cap="none" strike="noStrike"/>
          </a:p>
        </p:txBody>
      </p:sp>
      <p:sp>
        <p:nvSpPr>
          <p:cNvPr id="263" name="Google Shape;263;p21"/>
          <p:cNvSpPr/>
          <p:nvPr/>
        </p:nvSpPr>
        <p:spPr>
          <a:xfrm>
            <a:off x="11680900" y="4706660"/>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750" u="none" cap="none" strike="noStrike">
                <a:solidFill>
                  <a:srgbClr val="272525"/>
                </a:solidFill>
                <a:latin typeface="Petrona"/>
                <a:ea typeface="Petrona"/>
                <a:cs typeface="Petrona"/>
                <a:sym typeface="Petrona"/>
              </a:rPr>
              <a:t>Clinical Trial Design</a:t>
            </a:r>
            <a:endParaRPr b="0" i="0" sz="1750" u="none" cap="none" strike="noStrike"/>
          </a:p>
        </p:txBody>
      </p:sp>
      <p:sp>
        <p:nvSpPr>
          <p:cNvPr id="264" name="Google Shape;264;p21"/>
          <p:cNvSpPr/>
          <p:nvPr/>
        </p:nvSpPr>
        <p:spPr>
          <a:xfrm>
            <a:off x="11680900" y="5140881"/>
            <a:ext cx="27942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350" u="none" cap="none" strike="noStrike">
                <a:solidFill>
                  <a:srgbClr val="272525"/>
                </a:solidFill>
                <a:latin typeface="Inter"/>
                <a:ea typeface="Inter"/>
                <a:cs typeface="Inter"/>
                <a:sym typeface="Inter"/>
              </a:rPr>
              <a:t>Identifies optimal patients, predicts responses, designs trials.</a:t>
            </a:r>
            <a:endParaRPr b="0" i="0" sz="1350" u="none" cap="none" strike="noStrike"/>
          </a:p>
        </p:txBody>
      </p:sp>
      <p:sp>
        <p:nvSpPr>
          <p:cNvPr id="265" name="Google Shape;265;p21"/>
          <p:cNvSpPr/>
          <p:nvPr/>
        </p:nvSpPr>
        <p:spPr>
          <a:xfrm>
            <a:off x="317400" y="1772175"/>
            <a:ext cx="3282300" cy="323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Petrona"/>
              <a:buNone/>
            </a:pPr>
            <a:r>
              <a:rPr b="1" i="0" lang="en-US" sz="2200" u="none" cap="none" strike="noStrike">
                <a:solidFill>
                  <a:srgbClr val="000000"/>
                </a:solidFill>
                <a:latin typeface="Petrona"/>
                <a:ea typeface="Petrona"/>
                <a:cs typeface="Petrona"/>
                <a:sym typeface="Petrona"/>
              </a:rPr>
              <a:t>Accelerating Discovery</a:t>
            </a:r>
            <a:endParaRPr b="0" i="0" sz="2200" u="none" cap="none" strike="noStrike"/>
          </a:p>
        </p:txBody>
      </p:sp>
      <p:sp>
        <p:nvSpPr>
          <p:cNvPr id="266" name="Google Shape;266;p21"/>
          <p:cNvSpPr/>
          <p:nvPr/>
        </p:nvSpPr>
        <p:spPr>
          <a:xfrm>
            <a:off x="132098" y="2336666"/>
            <a:ext cx="5844900" cy="263100"/>
          </a:xfrm>
          <a:prstGeom prst="rect">
            <a:avLst/>
          </a:prstGeom>
          <a:noFill/>
          <a:ln>
            <a:noFill/>
          </a:ln>
        </p:spPr>
        <p:txBody>
          <a:bodyPr anchorCtr="0" anchor="t" bIns="0" lIns="0" spcFirstLastPara="1" rIns="0" wrap="square" tIns="0">
            <a:noAutofit/>
          </a:bodyPr>
          <a:lstStyle/>
          <a:p>
            <a:pPr indent="-355600" lvl="0" marL="342900" marR="0" rtl="0" algn="l">
              <a:lnSpc>
                <a:spcPct val="164000"/>
              </a:lnSpc>
              <a:spcBef>
                <a:spcPts val="0"/>
              </a:spcBef>
              <a:spcAft>
                <a:spcPts val="0"/>
              </a:spcAft>
              <a:buClr>
                <a:srgbClr val="272525"/>
              </a:buClr>
              <a:buSzPts val="1450"/>
              <a:buFont typeface="Inter"/>
              <a:buChar char="•"/>
            </a:pPr>
            <a:r>
              <a:rPr b="0" i="0" lang="en-US" sz="1450" u="none" cap="none" strike="noStrike">
                <a:solidFill>
                  <a:srgbClr val="272525"/>
                </a:solidFill>
                <a:latin typeface="Inter"/>
                <a:ea typeface="Inter"/>
                <a:cs typeface="Inter"/>
                <a:sym typeface="Inter"/>
              </a:rPr>
              <a:t>AI transforms drug development.</a:t>
            </a:r>
            <a:endParaRPr b="0" i="0" sz="1450" u="none" cap="none" strike="noStrike">
              <a:solidFill>
                <a:srgbClr val="272525"/>
              </a:solidFill>
              <a:latin typeface="Inter"/>
              <a:ea typeface="Inter"/>
              <a:cs typeface="Inter"/>
              <a:sym typeface="Inter"/>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Reduces time &amp; cost.</a:t>
            </a:r>
            <a:endParaRPr sz="1450">
              <a:solidFill>
                <a:srgbClr val="272525"/>
              </a:solidFill>
              <a:latin typeface="Inter"/>
              <a:ea typeface="Inter"/>
              <a:cs typeface="Inter"/>
              <a:sym typeface="Inter"/>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Screens billions of molecules.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Discovers novel molecules (e.g., tau aggregation targets).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Repurposes existing drugs.</a:t>
            </a:r>
            <a:endParaRPr sz="1450">
              <a:solidFill>
                <a:schemeClr val="dk1"/>
              </a:solidFill>
            </a:endParaRPr>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AI candidates in clinical trials.</a:t>
            </a:r>
            <a:endParaRPr sz="1450"/>
          </a:p>
          <a:p>
            <a:pPr indent="-320675" lvl="0" marL="457200" rtl="0" algn="l">
              <a:lnSpc>
                <a:spcPct val="164000"/>
              </a:lnSpc>
              <a:spcBef>
                <a:spcPts val="0"/>
              </a:spcBef>
              <a:spcAft>
                <a:spcPts val="0"/>
              </a:spcAft>
              <a:buClr>
                <a:srgbClr val="272525"/>
              </a:buClr>
              <a:buSzPts val="1450"/>
              <a:buFont typeface="Inter"/>
              <a:buChar char="•"/>
            </a:pPr>
            <a:r>
              <a:rPr lang="en-US" sz="1450">
                <a:solidFill>
                  <a:srgbClr val="272525"/>
                </a:solidFill>
                <a:latin typeface="Inter"/>
                <a:ea typeface="Inter"/>
                <a:cs typeface="Inter"/>
                <a:sym typeface="Inter"/>
              </a:rPr>
              <a:t>Accelerates patient access.</a:t>
            </a:r>
            <a:endParaRPr sz="1450">
              <a:solidFill>
                <a:schemeClr val="dk1"/>
              </a:solidFill>
            </a:endParaRPr>
          </a:p>
          <a:p>
            <a:pPr indent="0" lvl="0" marL="457200" rtl="0" algn="l">
              <a:lnSpc>
                <a:spcPct val="164000"/>
              </a:lnSpc>
              <a:spcBef>
                <a:spcPts val="0"/>
              </a:spcBef>
              <a:spcAft>
                <a:spcPts val="0"/>
              </a:spcAft>
              <a:buNone/>
            </a:pPr>
            <a:r>
              <a:t/>
            </a:r>
            <a:endParaRPr sz="1450">
              <a:solidFill>
                <a:srgbClr val="272525"/>
              </a:solidFill>
              <a:latin typeface="Inter"/>
              <a:ea typeface="Inter"/>
              <a:cs typeface="Inter"/>
              <a:sym typeface="Inter"/>
            </a:endParaRPr>
          </a:p>
        </p:txBody>
      </p:sp>
      <p:pic>
        <p:nvPicPr>
          <p:cNvPr id="267" name="Google Shape;267;p21" title="Screenshot 2025-10-25 at 9.04.40 AM.png"/>
          <p:cNvPicPr preferRelativeResize="0"/>
          <p:nvPr/>
        </p:nvPicPr>
        <p:blipFill>
          <a:blip r:embed="rId4">
            <a:alphaModFix/>
          </a:blip>
          <a:stretch>
            <a:fillRect/>
          </a:stretch>
        </p:blipFill>
        <p:spPr>
          <a:xfrm>
            <a:off x="12880025" y="7810575"/>
            <a:ext cx="1629225" cy="30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